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9" r:id="rId3"/>
    <p:sldId id="262" r:id="rId4"/>
    <p:sldId id="261" r:id="rId5"/>
    <p:sldId id="258" r:id="rId6"/>
    <p:sldId id="265" r:id="rId7"/>
    <p:sldId id="266"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D6FADA"/>
    <a:srgbClr val="6DC9A8"/>
    <a:srgbClr val="D5F5DC"/>
    <a:srgbClr val="348C6D"/>
    <a:srgbClr val="3CA27E"/>
    <a:srgbClr val="16B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91D3-24E0-4509-A976-E1D747631F31}" type="datetimeFigureOut">
              <a:rPr lang="en-SG" smtClean="0"/>
              <a:t>26/9/2019</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13B50-E612-4C24-8024-0CF4158B1C17}" type="slidenum">
              <a:rPr lang="en-SG" smtClean="0"/>
              <a:t>‹#›</a:t>
            </a:fld>
            <a:endParaRPr lang="en-SG"/>
          </a:p>
        </p:txBody>
      </p:sp>
    </p:spTree>
    <p:extLst>
      <p:ext uri="{BB962C8B-B14F-4D97-AF65-F5344CB8AC3E}">
        <p14:creationId xmlns:p14="http://schemas.microsoft.com/office/powerpoint/2010/main" val="42642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87E3899F-1464-4BB7-9455-30811DBB2C55}" type="datetimeFigureOut">
              <a:rPr lang="en-SG" smtClean="0"/>
              <a:t>26/9/2019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65D172F-8D4F-4763-86D3-EE1BF6EC5F20}" type="slidenum">
              <a:rPr lang="en-SG" smtClean="0"/>
              <a:t>‹#›</a:t>
            </a:fld>
            <a:endParaRPr lang="en-SG"/>
          </a:p>
        </p:txBody>
      </p:sp>
    </p:spTree>
    <p:extLst>
      <p:ext uri="{BB962C8B-B14F-4D97-AF65-F5344CB8AC3E}">
        <p14:creationId xmlns:p14="http://schemas.microsoft.com/office/powerpoint/2010/main" val="249003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87E3899F-1464-4BB7-9455-30811DBB2C55}" type="datetimeFigureOut">
              <a:rPr lang="en-SG" smtClean="0"/>
              <a:t>26/9/2019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65D172F-8D4F-4763-86D3-EE1BF6EC5F20}" type="slidenum">
              <a:rPr lang="en-SG" smtClean="0"/>
              <a:t>‹#›</a:t>
            </a:fld>
            <a:endParaRPr lang="en-SG"/>
          </a:p>
        </p:txBody>
      </p:sp>
    </p:spTree>
    <p:extLst>
      <p:ext uri="{BB962C8B-B14F-4D97-AF65-F5344CB8AC3E}">
        <p14:creationId xmlns:p14="http://schemas.microsoft.com/office/powerpoint/2010/main" val="342626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87E3899F-1464-4BB7-9455-30811DBB2C55}" type="datetimeFigureOut">
              <a:rPr lang="en-SG" smtClean="0"/>
              <a:t>26/9/2019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65D172F-8D4F-4763-86D3-EE1BF6EC5F20}" type="slidenum">
              <a:rPr lang="en-SG" smtClean="0"/>
              <a:t>‹#›</a:t>
            </a:fld>
            <a:endParaRPr lang="en-SG"/>
          </a:p>
        </p:txBody>
      </p:sp>
    </p:spTree>
    <p:extLst>
      <p:ext uri="{BB962C8B-B14F-4D97-AF65-F5344CB8AC3E}">
        <p14:creationId xmlns:p14="http://schemas.microsoft.com/office/powerpoint/2010/main" val="332017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ver title vers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4"/>
          <p:cNvSpPr/>
          <p:nvPr userDrawn="1"/>
        </p:nvSpPr>
        <p:spPr>
          <a:xfrm>
            <a:off x="153403" y="6282722"/>
            <a:ext cx="383232" cy="383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25"/>
          <p:cNvSpPr>
            <a:spLocks noGrp="1"/>
          </p:cNvSpPr>
          <p:nvPr>
            <p:ph type="title" hasCustomPrompt="1"/>
          </p:nvPr>
        </p:nvSpPr>
        <p:spPr>
          <a:xfrm>
            <a:off x="423863" y="271464"/>
            <a:ext cx="10515600" cy="1669077"/>
          </a:xfrm>
          <a:prstGeom prst="rect">
            <a:avLst/>
          </a:prstGeom>
        </p:spPr>
        <p:txBody>
          <a:bodyPr anchor="b"/>
          <a:lstStyle>
            <a:lvl1pPr>
              <a:defRPr sz="4050" baseline="0"/>
            </a:lvl1pPr>
          </a:lstStyle>
          <a:p>
            <a:r>
              <a:rPr lang="en-US" dirty="0" smtClean="0"/>
              <a:t>COVER</a:t>
            </a:r>
            <a:br>
              <a:rPr lang="en-US" dirty="0" smtClean="0"/>
            </a:br>
            <a:r>
              <a:rPr lang="en-US" dirty="0" smtClean="0"/>
              <a:t>TITLE</a:t>
            </a:r>
            <a:endParaRPr lang="en-US" dirty="0"/>
          </a:p>
        </p:txBody>
      </p:sp>
      <p:sp>
        <p:nvSpPr>
          <p:cNvPr id="3" name="Oval 2"/>
          <p:cNvSpPr/>
          <p:nvPr userDrawn="1"/>
        </p:nvSpPr>
        <p:spPr>
          <a:xfrm>
            <a:off x="219865" y="6349184"/>
            <a:ext cx="250313" cy="250313"/>
          </a:xfrm>
          <a:prstGeom prst="ellipse">
            <a:avLst/>
          </a:prstGeom>
          <a:solidFill>
            <a:srgbClr val="006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userDrawn="1"/>
        </p:nvSpPr>
        <p:spPr>
          <a:xfrm>
            <a:off x="94705" y="6358865"/>
            <a:ext cx="500627" cy="196208"/>
          </a:xfrm>
          <a:prstGeom prst="rect">
            <a:avLst/>
          </a:prstGeom>
          <a:noFill/>
        </p:spPr>
        <p:txBody>
          <a:bodyPr wrap="square" rtlCol="0">
            <a:spAutoFit/>
          </a:bodyPr>
          <a:lstStyle/>
          <a:p>
            <a:pPr algn="ctr"/>
            <a:fld id="{8FBE1BC4-2741-0148-936A-A8A4FA9953E4}" type="slidenum">
              <a:rPr lang="en-US" sz="675" b="1" smtClean="0">
                <a:solidFill>
                  <a:schemeClr val="bg1"/>
                </a:solidFill>
                <a:latin typeface="Avenir Book" charset="0"/>
                <a:ea typeface="Avenir Book" charset="0"/>
                <a:cs typeface="Avenir Book" charset="0"/>
              </a:rPr>
              <a:pPr algn="ctr"/>
              <a:t>‹#›</a:t>
            </a:fld>
            <a:endParaRPr lang="en-US" sz="675"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64274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stretch>
            <a:fillRect/>
          </a:stretch>
        </p:blipFill>
        <p:spPr>
          <a:xfrm>
            <a:off x="9867014" y="6134986"/>
            <a:ext cx="2030818" cy="441417"/>
          </a:xfrm>
          <a:prstGeom prst="rect">
            <a:avLst/>
          </a:prstGeom>
        </p:spPr>
      </p:pic>
      <p:sp>
        <p:nvSpPr>
          <p:cNvPr id="12" name="Rectangle 11"/>
          <p:cNvSpPr/>
          <p:nvPr userDrawn="1"/>
        </p:nvSpPr>
        <p:spPr>
          <a:xfrm>
            <a:off x="871653" y="2002833"/>
            <a:ext cx="9517912" cy="45719"/>
          </a:xfrm>
          <a:prstGeom prst="rect">
            <a:avLst/>
          </a:prstGeom>
          <a:solidFill>
            <a:srgbClr val="9FA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p:cNvSpPr>
            <a:spLocks noGrp="1"/>
          </p:cNvSpPr>
          <p:nvPr>
            <p:ph type="title" hasCustomPrompt="1"/>
          </p:nvPr>
        </p:nvSpPr>
        <p:spPr>
          <a:xfrm>
            <a:off x="838200" y="655051"/>
            <a:ext cx="10515600" cy="1325563"/>
          </a:xfrm>
          <a:prstGeom prst="rect">
            <a:avLst/>
          </a:prstGeom>
        </p:spPr>
        <p:txBody>
          <a:bodyPr anchor="b"/>
          <a:lstStyle>
            <a:lvl1pPr>
              <a:defRPr baseline="0"/>
            </a:lvl1pPr>
          </a:lstStyle>
          <a:p>
            <a:r>
              <a:rPr lang="es-ES" dirty="0" smtClean="0"/>
              <a:t>CLICK TO EDIT</a:t>
            </a:r>
            <a:br>
              <a:rPr lang="es-ES" dirty="0" smtClean="0"/>
            </a:br>
            <a:r>
              <a:rPr lang="es-ES" dirty="0" smtClean="0"/>
              <a:t>TEXT</a:t>
            </a:r>
            <a:endParaRPr lang="en-US" dirty="0"/>
          </a:p>
        </p:txBody>
      </p:sp>
      <p:sp>
        <p:nvSpPr>
          <p:cNvPr id="30" name="Content Placeholder 29"/>
          <p:cNvSpPr>
            <a:spLocks noGrp="1"/>
          </p:cNvSpPr>
          <p:nvPr>
            <p:ph sz="quarter" idx="10" hasCustomPrompt="1"/>
          </p:nvPr>
        </p:nvSpPr>
        <p:spPr>
          <a:xfrm>
            <a:off x="838200" y="2230438"/>
            <a:ext cx="10515600" cy="1204138"/>
          </a:xfrm>
          <a:prstGeom prst="rect">
            <a:avLst/>
          </a:prstGeom>
        </p:spPr>
        <p:txBody>
          <a:bodyPr/>
          <a:lstStyle>
            <a:lvl1pPr marL="0" indent="0">
              <a:buNone/>
              <a:defRPr sz="2400" b="1" i="0" baseline="0">
                <a:latin typeface="Avenir Heavy" charset="0"/>
                <a:ea typeface="Avenir Heavy" charset="0"/>
                <a:cs typeface="Avenir Heavy" charset="0"/>
              </a:defRPr>
            </a:lvl1pPr>
          </a:lstStyle>
          <a:p>
            <a:pPr lvl="0"/>
            <a:r>
              <a:rPr lang="es-ES" dirty="0" err="1" smtClean="0"/>
              <a:t>Click</a:t>
            </a:r>
            <a:r>
              <a:rPr lang="es-ES" dirty="0" smtClean="0"/>
              <a:t> to </a:t>
            </a:r>
            <a:r>
              <a:rPr lang="es-ES" dirty="0" err="1" smtClean="0"/>
              <a:t>edit</a:t>
            </a:r>
            <a:r>
              <a:rPr lang="es-ES" dirty="0" smtClean="0"/>
              <a:t> Text</a:t>
            </a:r>
          </a:p>
          <a:p>
            <a:pPr lvl="0"/>
            <a:r>
              <a:rPr lang="es-ES" dirty="0" smtClean="0"/>
              <a:t>PLEASE CHANGE FONT TO AVENIR</a:t>
            </a:r>
          </a:p>
        </p:txBody>
      </p:sp>
      <p:sp>
        <p:nvSpPr>
          <p:cNvPr id="11" name="Oval 10"/>
          <p:cNvSpPr/>
          <p:nvPr userDrawn="1"/>
        </p:nvSpPr>
        <p:spPr>
          <a:xfrm>
            <a:off x="153403" y="6282722"/>
            <a:ext cx="383232" cy="383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219863" y="6349182"/>
            <a:ext cx="250313" cy="250313"/>
          </a:xfrm>
          <a:prstGeom prst="ellipse">
            <a:avLst/>
          </a:prstGeom>
          <a:solidFill>
            <a:srgbClr val="006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94706" y="6358865"/>
            <a:ext cx="500626" cy="230832"/>
          </a:xfrm>
          <a:prstGeom prst="rect">
            <a:avLst/>
          </a:prstGeom>
          <a:noFill/>
        </p:spPr>
        <p:txBody>
          <a:bodyPr wrap="square" rtlCol="0">
            <a:spAutoFit/>
          </a:bodyPr>
          <a:lstStyle/>
          <a:p>
            <a:pPr algn="ctr"/>
            <a:fld id="{8FBE1BC4-2741-0148-936A-A8A4FA9953E4}" type="slidenum">
              <a:rPr lang="en-US" sz="900" b="1" smtClean="0">
                <a:solidFill>
                  <a:schemeClr val="bg1"/>
                </a:solidFill>
                <a:latin typeface="Avenir Book" charset="0"/>
                <a:ea typeface="Avenir Book" charset="0"/>
                <a:cs typeface="Avenir Book" charset="0"/>
              </a:rPr>
              <a:pPr algn="ctr"/>
              <a:t>‹#›</a:t>
            </a:fld>
            <a:endParaRPr lang="en-US" sz="900"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58376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title vers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4"/>
          <p:cNvSpPr/>
          <p:nvPr userDrawn="1"/>
        </p:nvSpPr>
        <p:spPr>
          <a:xfrm>
            <a:off x="153403" y="6282722"/>
            <a:ext cx="383232" cy="383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p:cNvSpPr>
            <a:spLocks noGrp="1"/>
          </p:cNvSpPr>
          <p:nvPr>
            <p:ph type="title" hasCustomPrompt="1"/>
          </p:nvPr>
        </p:nvSpPr>
        <p:spPr>
          <a:xfrm>
            <a:off x="423862" y="271462"/>
            <a:ext cx="10515600" cy="1669077"/>
          </a:xfrm>
          <a:prstGeom prst="rect">
            <a:avLst/>
          </a:prstGeom>
        </p:spPr>
        <p:txBody>
          <a:bodyPr anchor="b"/>
          <a:lstStyle>
            <a:lvl1pPr>
              <a:defRPr sz="5400" baseline="0"/>
            </a:lvl1pPr>
          </a:lstStyle>
          <a:p>
            <a:r>
              <a:rPr lang="en-US" dirty="0" smtClean="0"/>
              <a:t>COVER</a:t>
            </a:r>
            <a:br>
              <a:rPr lang="en-US" dirty="0" smtClean="0"/>
            </a:br>
            <a:r>
              <a:rPr lang="en-US" dirty="0" smtClean="0"/>
              <a:t>TITLE</a:t>
            </a:r>
            <a:endParaRPr lang="en-US" dirty="0"/>
          </a:p>
        </p:txBody>
      </p:sp>
      <p:sp>
        <p:nvSpPr>
          <p:cNvPr id="3" name="Oval 2"/>
          <p:cNvSpPr/>
          <p:nvPr userDrawn="1"/>
        </p:nvSpPr>
        <p:spPr>
          <a:xfrm>
            <a:off x="219863" y="6349182"/>
            <a:ext cx="250313" cy="250313"/>
          </a:xfrm>
          <a:prstGeom prst="ellipse">
            <a:avLst/>
          </a:prstGeom>
          <a:solidFill>
            <a:srgbClr val="006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94706" y="6358865"/>
            <a:ext cx="500626" cy="230832"/>
          </a:xfrm>
          <a:prstGeom prst="rect">
            <a:avLst/>
          </a:prstGeom>
          <a:noFill/>
        </p:spPr>
        <p:txBody>
          <a:bodyPr wrap="square" rtlCol="0">
            <a:spAutoFit/>
          </a:bodyPr>
          <a:lstStyle/>
          <a:p>
            <a:pPr algn="ctr"/>
            <a:fld id="{8FBE1BC4-2741-0148-936A-A8A4FA9953E4}" type="slidenum">
              <a:rPr lang="en-US" sz="900" b="1" smtClean="0">
                <a:solidFill>
                  <a:schemeClr val="bg1"/>
                </a:solidFill>
                <a:latin typeface="Avenir Book" charset="0"/>
                <a:ea typeface="Avenir Book" charset="0"/>
                <a:cs typeface="Avenir Book" charset="0"/>
              </a:rPr>
              <a:pPr algn="ctr"/>
              <a:t>‹#›</a:t>
            </a:fld>
            <a:endParaRPr lang="en-US" sz="900" b="1"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43196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87E3899F-1464-4BB7-9455-30811DBB2C55}" type="datetimeFigureOut">
              <a:rPr lang="en-SG" smtClean="0"/>
              <a:t>26/9/2019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65D172F-8D4F-4763-86D3-EE1BF6EC5F20}" type="slidenum">
              <a:rPr lang="en-SG" smtClean="0"/>
              <a:t>‹#›</a:t>
            </a:fld>
            <a:endParaRPr lang="en-SG"/>
          </a:p>
        </p:txBody>
      </p:sp>
    </p:spTree>
    <p:extLst>
      <p:ext uri="{BB962C8B-B14F-4D97-AF65-F5344CB8AC3E}">
        <p14:creationId xmlns:p14="http://schemas.microsoft.com/office/powerpoint/2010/main" val="199013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E3899F-1464-4BB7-9455-30811DBB2C55}" type="datetimeFigureOut">
              <a:rPr lang="en-SG" smtClean="0"/>
              <a:t>26/9/2019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65D172F-8D4F-4763-86D3-EE1BF6EC5F20}" type="slidenum">
              <a:rPr lang="en-SG" smtClean="0"/>
              <a:t>‹#›</a:t>
            </a:fld>
            <a:endParaRPr lang="en-SG"/>
          </a:p>
        </p:txBody>
      </p:sp>
    </p:spTree>
    <p:extLst>
      <p:ext uri="{BB962C8B-B14F-4D97-AF65-F5344CB8AC3E}">
        <p14:creationId xmlns:p14="http://schemas.microsoft.com/office/powerpoint/2010/main" val="317064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87E3899F-1464-4BB7-9455-30811DBB2C55}" type="datetimeFigureOut">
              <a:rPr lang="en-SG" smtClean="0"/>
              <a:t>26/9/2019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65D172F-8D4F-4763-86D3-EE1BF6EC5F20}" type="slidenum">
              <a:rPr lang="en-SG" smtClean="0"/>
              <a:t>‹#›</a:t>
            </a:fld>
            <a:endParaRPr lang="en-SG"/>
          </a:p>
        </p:txBody>
      </p:sp>
    </p:spTree>
    <p:extLst>
      <p:ext uri="{BB962C8B-B14F-4D97-AF65-F5344CB8AC3E}">
        <p14:creationId xmlns:p14="http://schemas.microsoft.com/office/powerpoint/2010/main" val="238391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87E3899F-1464-4BB7-9455-30811DBB2C55}" type="datetimeFigureOut">
              <a:rPr lang="en-SG" smtClean="0"/>
              <a:t>26/9/2019</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65D172F-8D4F-4763-86D3-EE1BF6EC5F20}" type="slidenum">
              <a:rPr lang="en-SG" smtClean="0"/>
              <a:t>‹#›</a:t>
            </a:fld>
            <a:endParaRPr lang="en-SG"/>
          </a:p>
        </p:txBody>
      </p:sp>
    </p:spTree>
    <p:extLst>
      <p:ext uri="{BB962C8B-B14F-4D97-AF65-F5344CB8AC3E}">
        <p14:creationId xmlns:p14="http://schemas.microsoft.com/office/powerpoint/2010/main" val="168262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87E3899F-1464-4BB7-9455-30811DBB2C55}" type="datetimeFigureOut">
              <a:rPr lang="en-SG" smtClean="0"/>
              <a:t>26/9/2019</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65D172F-8D4F-4763-86D3-EE1BF6EC5F20}" type="slidenum">
              <a:rPr lang="en-SG" smtClean="0"/>
              <a:t>‹#›</a:t>
            </a:fld>
            <a:endParaRPr lang="en-SG"/>
          </a:p>
        </p:txBody>
      </p:sp>
    </p:spTree>
    <p:extLst>
      <p:ext uri="{BB962C8B-B14F-4D97-AF65-F5344CB8AC3E}">
        <p14:creationId xmlns:p14="http://schemas.microsoft.com/office/powerpoint/2010/main" val="230879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3899F-1464-4BB7-9455-30811DBB2C55}" type="datetimeFigureOut">
              <a:rPr lang="en-SG" smtClean="0"/>
              <a:t>26/9/2019</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65D172F-8D4F-4763-86D3-EE1BF6EC5F20}" type="slidenum">
              <a:rPr lang="en-SG" smtClean="0"/>
              <a:t>‹#›</a:t>
            </a:fld>
            <a:endParaRPr lang="en-SG"/>
          </a:p>
        </p:txBody>
      </p:sp>
    </p:spTree>
    <p:extLst>
      <p:ext uri="{BB962C8B-B14F-4D97-AF65-F5344CB8AC3E}">
        <p14:creationId xmlns:p14="http://schemas.microsoft.com/office/powerpoint/2010/main" val="113112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E3899F-1464-4BB7-9455-30811DBB2C55}" type="datetimeFigureOut">
              <a:rPr lang="en-SG" smtClean="0"/>
              <a:t>26/9/2019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65D172F-8D4F-4763-86D3-EE1BF6EC5F20}" type="slidenum">
              <a:rPr lang="en-SG" smtClean="0"/>
              <a:t>‹#›</a:t>
            </a:fld>
            <a:endParaRPr lang="en-SG"/>
          </a:p>
        </p:txBody>
      </p:sp>
    </p:spTree>
    <p:extLst>
      <p:ext uri="{BB962C8B-B14F-4D97-AF65-F5344CB8AC3E}">
        <p14:creationId xmlns:p14="http://schemas.microsoft.com/office/powerpoint/2010/main" val="36428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E3899F-1464-4BB7-9455-30811DBB2C55}" type="datetimeFigureOut">
              <a:rPr lang="en-SG" smtClean="0"/>
              <a:t>26/9/2019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65D172F-8D4F-4763-86D3-EE1BF6EC5F20}" type="slidenum">
              <a:rPr lang="en-SG" smtClean="0"/>
              <a:t>‹#›</a:t>
            </a:fld>
            <a:endParaRPr lang="en-SG"/>
          </a:p>
        </p:txBody>
      </p:sp>
    </p:spTree>
    <p:extLst>
      <p:ext uri="{BB962C8B-B14F-4D97-AF65-F5344CB8AC3E}">
        <p14:creationId xmlns:p14="http://schemas.microsoft.com/office/powerpoint/2010/main" val="419512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3899F-1464-4BB7-9455-30811DBB2C55}" type="datetimeFigureOut">
              <a:rPr lang="en-SG" smtClean="0"/>
              <a:t>26/9/2019</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D172F-8D4F-4763-86D3-EE1BF6EC5F20}" type="slidenum">
              <a:rPr lang="en-SG" smtClean="0"/>
              <a:t>‹#›</a:t>
            </a:fld>
            <a:endParaRPr lang="en-SG"/>
          </a:p>
        </p:txBody>
      </p:sp>
    </p:spTree>
    <p:extLst>
      <p:ext uri="{BB962C8B-B14F-4D97-AF65-F5344CB8AC3E}">
        <p14:creationId xmlns:p14="http://schemas.microsoft.com/office/powerpoint/2010/main" val="634411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9041" y="95973"/>
            <a:ext cx="6134253" cy="513626"/>
          </a:xfrm>
          <a:solidFill>
            <a:srgbClr val="006666"/>
          </a:solidFill>
          <a:ln>
            <a:solidFill>
              <a:srgbClr val="006C64"/>
            </a:solidFill>
          </a:ln>
          <a:scene3d>
            <a:camera prst="orthographicFront"/>
            <a:lightRig rig="threePt" dir="t"/>
          </a:scene3d>
          <a:sp3d>
            <a:bevelT prst="angle"/>
          </a:sp3d>
        </p:spPr>
        <p:txBody>
          <a:bodyPr>
            <a:normAutofit/>
          </a:bodyPr>
          <a:lstStyle/>
          <a:p>
            <a:pPr algn="ctr"/>
            <a:r>
              <a:rPr lang="en-SG" sz="2800" b="1" dirty="0" smtClean="0">
                <a:solidFill>
                  <a:schemeClr val="bg1"/>
                </a:solidFill>
                <a:latin typeface="+mn-lt"/>
              </a:rPr>
              <a:t>ACAMS in Singapore</a:t>
            </a:r>
            <a:endParaRPr lang="en-SG" sz="2800" b="1" dirty="0">
              <a:solidFill>
                <a:schemeClr val="bg1"/>
              </a:solidFill>
              <a:latin typeface="+mn-lt"/>
            </a:endParaRPr>
          </a:p>
        </p:txBody>
      </p:sp>
      <p:sp>
        <p:nvSpPr>
          <p:cNvPr id="2" name="TextBox 1"/>
          <p:cNvSpPr txBox="1"/>
          <p:nvPr/>
        </p:nvSpPr>
        <p:spPr>
          <a:xfrm>
            <a:off x="209041" y="741643"/>
            <a:ext cx="6134253" cy="3970318"/>
          </a:xfrm>
          <a:prstGeom prst="rect">
            <a:avLst/>
          </a:prstGeom>
          <a:solidFill>
            <a:schemeClr val="bg1"/>
          </a:solidFill>
          <a:ln>
            <a:solidFill>
              <a:srgbClr val="006C64"/>
            </a:solidFill>
          </a:ln>
          <a:scene3d>
            <a:camera prst="orthographicFront"/>
            <a:lightRig rig="threePt" dir="t"/>
          </a:scene3d>
          <a:sp3d>
            <a:bevelT prst="angle"/>
          </a:sp3d>
        </p:spPr>
        <p:txBody>
          <a:bodyPr wrap="square" rtlCol="0">
            <a:spAutoFit/>
          </a:bodyPr>
          <a:lstStyle/>
          <a:p>
            <a:pPr marL="285750" indent="-285750">
              <a:buFont typeface="Wingdings" panose="05000000000000000000" pitchFamily="2" charset="2"/>
              <a:buChar char="Ø"/>
            </a:pPr>
            <a:r>
              <a:rPr lang="en-SG" b="1" dirty="0" smtClean="0"/>
              <a:t>CAMS  exam is accredited &amp; funded by IBF for citizens and PR’s : 70% to 90%</a:t>
            </a:r>
          </a:p>
          <a:p>
            <a:pPr marL="285750" indent="-285750">
              <a:buFont typeface="Wingdings" panose="05000000000000000000" pitchFamily="2" charset="2"/>
              <a:buChar char="Ø"/>
            </a:pPr>
            <a:endParaRPr lang="en-SG" b="1" dirty="0"/>
          </a:p>
          <a:p>
            <a:pPr marL="285750" indent="-285750">
              <a:buFont typeface="Wingdings" panose="05000000000000000000" pitchFamily="2" charset="2"/>
              <a:buChar char="Ø"/>
            </a:pPr>
            <a:r>
              <a:rPr lang="en-SG" b="1" dirty="0" smtClean="0"/>
              <a:t>ACAMS Singapore AML Regime Exam </a:t>
            </a:r>
            <a:r>
              <a:rPr lang="en-SG" dirty="0" smtClean="0"/>
              <a:t>:  exams attests to local regulatory knowledge of MAS 626 &amp; ACIP guidelines.</a:t>
            </a:r>
          </a:p>
          <a:p>
            <a:pPr marL="285750" indent="-285750">
              <a:buFont typeface="Wingdings" panose="05000000000000000000" pitchFamily="2" charset="2"/>
              <a:buChar char="Ø"/>
            </a:pPr>
            <a:endParaRPr lang="en-SG" b="1" dirty="0"/>
          </a:p>
          <a:p>
            <a:pPr marL="285750" indent="-285750">
              <a:buFont typeface="Wingdings" panose="05000000000000000000" pitchFamily="2" charset="2"/>
              <a:buChar char="Ø"/>
            </a:pPr>
            <a:r>
              <a:rPr lang="en-SG" b="1" dirty="0" smtClean="0"/>
              <a:t>ACAMS Spore Chapter: 4  local chapter events per annum to assist in providing continual professional development for AML  &amp; FCC  professionals in Singapore.</a:t>
            </a:r>
          </a:p>
          <a:p>
            <a:pPr marL="285750" indent="-285750">
              <a:buFont typeface="Wingdings" panose="05000000000000000000" pitchFamily="2" charset="2"/>
              <a:buChar char="Ø"/>
            </a:pPr>
            <a:endParaRPr lang="en-SG" b="1" dirty="0"/>
          </a:p>
          <a:p>
            <a:pPr marL="285750" indent="-285750">
              <a:buFont typeface="Wingdings" panose="05000000000000000000" pitchFamily="2" charset="2"/>
              <a:buChar char="Ø"/>
            </a:pPr>
            <a:r>
              <a:rPr lang="en-SG" b="1" dirty="0" smtClean="0"/>
              <a:t>Annual Singapore Symposium on “international </a:t>
            </a:r>
            <a:r>
              <a:rPr lang="en-SG" b="1" dirty="0"/>
              <a:t>b</a:t>
            </a:r>
            <a:r>
              <a:rPr lang="en-SG" b="1" dirty="0" smtClean="0"/>
              <a:t>est practice” Tools &amp; Techniques 18</a:t>
            </a:r>
            <a:r>
              <a:rPr lang="en-SG" b="1" baseline="30000" dirty="0" smtClean="0"/>
              <a:t>th</a:t>
            </a:r>
            <a:r>
              <a:rPr lang="en-SG" b="1" dirty="0" smtClean="0"/>
              <a:t> Nov 2019- FTS- IBF funded for Spore citizens and PR’s.</a:t>
            </a:r>
          </a:p>
          <a:p>
            <a:pPr marL="285750" indent="-285750">
              <a:buFont typeface="Wingdings" panose="05000000000000000000" pitchFamily="2" charset="2"/>
              <a:buChar char="Ø"/>
            </a:pPr>
            <a:endParaRPr lang="en-SG"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1" y="4644875"/>
            <a:ext cx="2099942" cy="224905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547" y="4775894"/>
            <a:ext cx="3856747" cy="2021602"/>
          </a:xfrm>
          <a:prstGeom prst="rect">
            <a:avLst/>
          </a:prstGeom>
          <a:solidFill>
            <a:schemeClr val="bg1"/>
          </a:solidFill>
          <a:ln>
            <a:solidFill>
              <a:srgbClr val="002060"/>
            </a:solidFill>
          </a:ln>
          <a:scene3d>
            <a:camera prst="orthographicFront"/>
            <a:lightRig rig="threePt" dir="t"/>
          </a:scene3d>
          <a:sp3d>
            <a:bevelT prst="angle"/>
          </a:sp3d>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8166" r="69722"/>
          <a:stretch/>
        </p:blipFill>
        <p:spPr>
          <a:xfrm>
            <a:off x="6647139" y="167213"/>
            <a:ext cx="5461734" cy="6612991"/>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46227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008" y="261200"/>
            <a:ext cx="5053301" cy="525930"/>
          </a:xfrm>
          <a:solidFill>
            <a:srgbClr val="006666"/>
          </a:solidFill>
          <a:ln>
            <a:solidFill>
              <a:schemeClr val="tx1"/>
            </a:solidFill>
          </a:ln>
          <a:scene3d>
            <a:camera prst="orthographicFront"/>
            <a:lightRig rig="threePt" dir="t"/>
          </a:scene3d>
          <a:sp3d>
            <a:bevelT prst="angle"/>
          </a:sp3d>
        </p:spPr>
        <p:txBody>
          <a:bodyPr>
            <a:normAutofit fontScale="90000"/>
          </a:bodyPr>
          <a:lstStyle/>
          <a:p>
            <a:pPr algn="ctr"/>
            <a:r>
              <a:rPr lang="en-SG" sz="3200" b="1" dirty="0" smtClean="0">
                <a:solidFill>
                  <a:schemeClr val="bg1"/>
                </a:solidFill>
              </a:rPr>
              <a:t>CAMS-IBF Funding Quantum</a:t>
            </a:r>
            <a:endParaRPr lang="en-SG" sz="32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10" y="115457"/>
            <a:ext cx="1064490" cy="81741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78143780"/>
              </p:ext>
            </p:extLst>
          </p:nvPr>
        </p:nvGraphicFramePr>
        <p:xfrm>
          <a:off x="166256" y="932874"/>
          <a:ext cx="7010400" cy="5706234"/>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1815897678"/>
                    </a:ext>
                  </a:extLst>
                </a:gridCol>
                <a:gridCol w="2336800">
                  <a:extLst>
                    <a:ext uri="{9D8B030D-6E8A-4147-A177-3AD203B41FA5}">
                      <a16:colId xmlns:a16="http://schemas.microsoft.com/office/drawing/2014/main" val="1033454241"/>
                    </a:ext>
                  </a:extLst>
                </a:gridCol>
                <a:gridCol w="2336800">
                  <a:extLst>
                    <a:ext uri="{9D8B030D-6E8A-4147-A177-3AD203B41FA5}">
                      <a16:colId xmlns:a16="http://schemas.microsoft.com/office/drawing/2014/main" val="3219364050"/>
                    </a:ext>
                  </a:extLst>
                </a:gridCol>
              </a:tblGrid>
              <a:tr h="524167">
                <a:tc>
                  <a:txBody>
                    <a:bodyPr/>
                    <a:lstStyle/>
                    <a:p>
                      <a:r>
                        <a:rPr lang="en-SG" dirty="0" smtClean="0"/>
                        <a:t>Who is Eligible?</a:t>
                      </a:r>
                      <a:endParaRPr lang="en-SG" dirty="0"/>
                    </a:p>
                  </a:txBody>
                  <a:tcPr>
                    <a:solidFill>
                      <a:srgbClr val="006666"/>
                    </a:solidFill>
                  </a:tcPr>
                </a:tc>
                <a:tc>
                  <a:txBody>
                    <a:bodyPr/>
                    <a:lstStyle/>
                    <a:p>
                      <a:r>
                        <a:rPr lang="en-SG" dirty="0" smtClean="0"/>
                        <a:t>Funding From IBF</a:t>
                      </a:r>
                      <a:endParaRPr lang="en-SG" dirty="0"/>
                    </a:p>
                  </a:txBody>
                  <a:tcPr>
                    <a:solidFill>
                      <a:srgbClr val="006666"/>
                    </a:solidFill>
                  </a:tcPr>
                </a:tc>
                <a:tc>
                  <a:txBody>
                    <a:bodyPr/>
                    <a:lstStyle/>
                    <a:p>
                      <a:r>
                        <a:rPr lang="en-SG" dirty="0" smtClean="0"/>
                        <a:t>What</a:t>
                      </a:r>
                      <a:r>
                        <a:rPr lang="en-SG" baseline="0" dirty="0" smtClean="0"/>
                        <a:t> Can Be Claimed?</a:t>
                      </a:r>
                      <a:endParaRPr lang="en-SG" dirty="0"/>
                    </a:p>
                  </a:txBody>
                  <a:tcPr>
                    <a:lnB w="12700" cap="flat" cmpd="sng" algn="ctr">
                      <a:noFill/>
                      <a:prstDash val="solid"/>
                      <a:round/>
                      <a:headEnd type="none" w="med" len="med"/>
                      <a:tailEnd type="none" w="med" len="med"/>
                    </a:lnB>
                    <a:solidFill>
                      <a:srgbClr val="006666"/>
                    </a:solidFill>
                  </a:tcPr>
                </a:tc>
                <a:extLst>
                  <a:ext uri="{0D108BD9-81ED-4DB2-BD59-A6C34878D82A}">
                    <a16:rowId xmlns:a16="http://schemas.microsoft.com/office/drawing/2014/main" val="3544231758"/>
                  </a:ext>
                </a:extLst>
              </a:tr>
              <a:tr h="1727355">
                <a:tc>
                  <a:txBody>
                    <a:bodyPr/>
                    <a:lstStyle/>
                    <a:p>
                      <a:pPr algn="ctr"/>
                      <a:r>
                        <a:rPr lang="en-SG" b="1" dirty="0" err="1" smtClean="0">
                          <a:solidFill>
                            <a:schemeClr val="tx1"/>
                          </a:solidFill>
                        </a:rPr>
                        <a:t>S’pore</a:t>
                      </a:r>
                      <a:r>
                        <a:rPr lang="en-SG" b="1" dirty="0" smtClean="0">
                          <a:solidFill>
                            <a:schemeClr val="tx1"/>
                          </a:solidFill>
                        </a:rPr>
                        <a:t> Citizens 40 years</a:t>
                      </a:r>
                      <a:r>
                        <a:rPr lang="en-SG" b="1" baseline="0" dirty="0" smtClean="0">
                          <a:solidFill>
                            <a:schemeClr val="tx1"/>
                          </a:solidFill>
                        </a:rPr>
                        <a:t> and above</a:t>
                      </a:r>
                      <a:endParaRPr lang="en-SG" b="1" dirty="0">
                        <a:solidFill>
                          <a:schemeClr val="tx1"/>
                        </a:solidFill>
                      </a:endParaRPr>
                    </a:p>
                  </a:txBody>
                  <a:tcPr>
                    <a:solidFill>
                      <a:srgbClr val="6DC9A8"/>
                    </a:solidFill>
                  </a:tcPr>
                </a:tc>
                <a:tc>
                  <a:txBody>
                    <a:bodyPr/>
                    <a:lstStyle/>
                    <a:p>
                      <a:pPr algn="ctr"/>
                      <a:r>
                        <a:rPr lang="en-SG" b="1" i="1" dirty="0" smtClean="0"/>
                        <a:t>90%</a:t>
                      </a:r>
                      <a:endParaRPr lang="en-SG" b="1" i="1" dirty="0"/>
                    </a:p>
                  </a:txBody>
                  <a:tcPr>
                    <a:lnR w="12700" cap="flat" cmpd="sng" algn="ctr">
                      <a:noFill/>
                      <a:prstDash val="solid"/>
                      <a:round/>
                      <a:headEnd type="none" w="med" len="med"/>
                      <a:tailEnd type="none" w="med" len="med"/>
                    </a:lnR>
                    <a:solidFill>
                      <a:srgbClr val="D6FADA"/>
                    </a:solidFill>
                  </a:tcPr>
                </a:tc>
                <a:tc>
                  <a:txBody>
                    <a:bodyPr/>
                    <a:lstStyle/>
                    <a:p>
                      <a:pPr algn="ctr"/>
                      <a:r>
                        <a:rPr lang="en-SG" b="1" dirty="0" smtClean="0"/>
                        <a:t>CAMS Certification and ACAMS Singapore</a:t>
                      </a:r>
                      <a:r>
                        <a:rPr lang="en-SG" b="1" baseline="0" dirty="0" smtClean="0"/>
                        <a:t> AML Regime Exam – </a:t>
                      </a:r>
                      <a:r>
                        <a:rPr lang="en-SG" b="1" baseline="0" dirty="0" smtClean="0">
                          <a:solidFill>
                            <a:schemeClr val="tx1"/>
                          </a:solidFill>
                        </a:rPr>
                        <a:t>USD $ 1,990</a:t>
                      </a:r>
                    </a:p>
                    <a:p>
                      <a:pPr algn="ctr"/>
                      <a:endParaRPr lang="en-SG" b="1" baseline="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FADA"/>
                    </a:solidFill>
                  </a:tcPr>
                </a:tc>
                <a:extLst>
                  <a:ext uri="{0D108BD9-81ED-4DB2-BD59-A6C34878D82A}">
                    <a16:rowId xmlns:a16="http://schemas.microsoft.com/office/drawing/2014/main" val="1504117440"/>
                  </a:ext>
                </a:extLst>
              </a:tr>
              <a:tr h="2051235">
                <a:tc>
                  <a:txBody>
                    <a:bodyPr/>
                    <a:lstStyle/>
                    <a:p>
                      <a:pPr algn="ctr"/>
                      <a:r>
                        <a:rPr lang="en-SG" b="1" dirty="0" err="1" smtClean="0">
                          <a:solidFill>
                            <a:schemeClr val="tx1"/>
                          </a:solidFill>
                        </a:rPr>
                        <a:t>S’pore</a:t>
                      </a:r>
                      <a:r>
                        <a:rPr lang="en-SG" b="1" dirty="0" smtClean="0">
                          <a:solidFill>
                            <a:schemeClr val="tx1"/>
                          </a:solidFill>
                        </a:rPr>
                        <a:t> Citizens</a:t>
                      </a:r>
                      <a:r>
                        <a:rPr lang="en-SG" b="1" baseline="0" dirty="0" smtClean="0">
                          <a:solidFill>
                            <a:schemeClr val="tx1"/>
                          </a:solidFill>
                        </a:rPr>
                        <a:t> below 40 years.</a:t>
                      </a:r>
                      <a:endParaRPr lang="en-SG" b="1" dirty="0">
                        <a:solidFill>
                          <a:schemeClr val="tx1"/>
                        </a:solidFill>
                      </a:endParaRPr>
                    </a:p>
                  </a:txBody>
                  <a:tcPr>
                    <a:solidFill>
                      <a:srgbClr val="6DC9A8"/>
                    </a:solidFill>
                  </a:tcPr>
                </a:tc>
                <a:tc>
                  <a:txBody>
                    <a:bodyPr/>
                    <a:lstStyle/>
                    <a:p>
                      <a:pPr algn="ctr"/>
                      <a:r>
                        <a:rPr lang="en-SG" b="1" i="1" dirty="0" smtClean="0"/>
                        <a:t>70%</a:t>
                      </a:r>
                      <a:endParaRPr lang="en-SG" b="1" i="1" dirty="0"/>
                    </a:p>
                  </a:txBody>
                  <a:tcPr>
                    <a:lnR w="12700" cap="flat" cmpd="sng" algn="ctr">
                      <a:noFill/>
                      <a:prstDash val="solid"/>
                      <a:round/>
                      <a:headEnd type="none" w="med" len="med"/>
                      <a:tailEnd type="none" w="med" len="med"/>
                    </a:lnR>
                    <a:solidFill>
                      <a:srgbClr val="D6FADA"/>
                    </a:solidFill>
                  </a:tcPr>
                </a:tc>
                <a:tc>
                  <a:txBody>
                    <a:bodyPr/>
                    <a:lstStyle/>
                    <a:p>
                      <a:pPr algn="ctr"/>
                      <a:r>
                        <a:rPr lang="en-SG" b="1" dirty="0" smtClean="0"/>
                        <a:t>Cannot be claimed:</a:t>
                      </a:r>
                    </a:p>
                    <a:p>
                      <a:pPr algn="ctr"/>
                      <a:endParaRPr lang="en-SG" b="1" dirty="0" smtClean="0"/>
                    </a:p>
                    <a:p>
                      <a:pPr algn="ctr"/>
                      <a:r>
                        <a:rPr lang="en-SG" b="1" dirty="0" smtClean="0"/>
                        <a:t>ACAMS membership.</a:t>
                      </a:r>
                    </a:p>
                    <a:p>
                      <a:pPr algn="ctr"/>
                      <a:r>
                        <a:rPr lang="en-SG" b="1" dirty="0" smtClean="0"/>
                        <a:t>Exam</a:t>
                      </a:r>
                      <a:r>
                        <a:rPr lang="en-SG" b="1" baseline="0" dirty="0" smtClean="0"/>
                        <a:t> Retake Fee.</a:t>
                      </a:r>
                    </a:p>
                    <a:p>
                      <a:pPr algn="ctr"/>
                      <a:r>
                        <a:rPr lang="en-SG" b="1" baseline="0" dirty="0" smtClean="0"/>
                        <a:t>CAMS Recertification</a:t>
                      </a:r>
                    </a:p>
                    <a:p>
                      <a:pPr algn="ctr"/>
                      <a:r>
                        <a:rPr lang="en-SG" b="1" baseline="0" dirty="0" smtClean="0"/>
                        <a:t>CAMS Virtual Class.</a:t>
                      </a:r>
                      <a:endParaRPr lang="en-SG"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FADA"/>
                    </a:solidFill>
                  </a:tcPr>
                </a:tc>
                <a:extLst>
                  <a:ext uri="{0D108BD9-81ED-4DB2-BD59-A6C34878D82A}">
                    <a16:rowId xmlns:a16="http://schemas.microsoft.com/office/drawing/2014/main" val="1137740242"/>
                  </a:ext>
                </a:extLst>
              </a:tr>
              <a:tr h="1403477">
                <a:tc>
                  <a:txBody>
                    <a:bodyPr/>
                    <a:lstStyle/>
                    <a:p>
                      <a:pPr algn="ctr"/>
                      <a:r>
                        <a:rPr lang="en-SG" b="1" dirty="0" err="1" smtClean="0">
                          <a:solidFill>
                            <a:schemeClr val="tx1"/>
                          </a:solidFill>
                        </a:rPr>
                        <a:t>S’pore</a:t>
                      </a:r>
                      <a:r>
                        <a:rPr lang="en-SG" b="1" dirty="0" smtClean="0">
                          <a:solidFill>
                            <a:schemeClr val="tx1"/>
                          </a:solidFill>
                        </a:rPr>
                        <a:t> permanent</a:t>
                      </a:r>
                      <a:r>
                        <a:rPr lang="en-SG" b="1" baseline="0" dirty="0" smtClean="0">
                          <a:solidFill>
                            <a:schemeClr val="tx1"/>
                          </a:solidFill>
                        </a:rPr>
                        <a:t> residents.</a:t>
                      </a:r>
                    </a:p>
                    <a:p>
                      <a:pPr algn="ctr"/>
                      <a:endParaRPr lang="en-SG" b="1" baseline="0" dirty="0" smtClean="0">
                        <a:solidFill>
                          <a:schemeClr val="tx1"/>
                        </a:solidFill>
                      </a:endParaRPr>
                    </a:p>
                    <a:p>
                      <a:pPr algn="ctr"/>
                      <a:endParaRPr lang="en-SG" b="1" dirty="0">
                        <a:solidFill>
                          <a:schemeClr val="tx1"/>
                        </a:solidFill>
                      </a:endParaRPr>
                    </a:p>
                  </a:txBody>
                  <a:tcPr>
                    <a:solidFill>
                      <a:srgbClr val="6DC9A8"/>
                    </a:solidFill>
                  </a:tcPr>
                </a:tc>
                <a:tc>
                  <a:txBody>
                    <a:bodyPr/>
                    <a:lstStyle/>
                    <a:p>
                      <a:pPr algn="ctr"/>
                      <a:r>
                        <a:rPr lang="en-SG" b="1" i="1" dirty="0" smtClean="0"/>
                        <a:t>70%</a:t>
                      </a:r>
                      <a:endParaRPr lang="en-SG" b="1" i="1" dirty="0"/>
                    </a:p>
                  </a:txBody>
                  <a:tcPr>
                    <a:lnR w="12700" cap="flat" cmpd="sng" algn="ctr">
                      <a:noFill/>
                      <a:prstDash val="solid"/>
                      <a:round/>
                      <a:headEnd type="none" w="med" len="med"/>
                      <a:tailEnd type="none" w="med" len="med"/>
                    </a:lnR>
                    <a:solidFill>
                      <a:srgbClr val="D6FADA"/>
                    </a:solidFill>
                  </a:tcPr>
                </a:tc>
                <a:tc>
                  <a:txBody>
                    <a:bodyPr/>
                    <a:lstStyle/>
                    <a:p>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FADA"/>
                    </a:solidFill>
                  </a:tcPr>
                </a:tc>
                <a:extLst>
                  <a:ext uri="{0D108BD9-81ED-4DB2-BD59-A6C34878D82A}">
                    <a16:rowId xmlns:a16="http://schemas.microsoft.com/office/drawing/2014/main" val="3836144049"/>
                  </a:ext>
                </a:extLst>
              </a:tr>
            </a:tbl>
          </a:graphicData>
        </a:graphic>
      </p:graphicFrame>
      <p:sp>
        <p:nvSpPr>
          <p:cNvPr id="8" name="TextBox 7"/>
          <p:cNvSpPr txBox="1"/>
          <p:nvPr/>
        </p:nvSpPr>
        <p:spPr>
          <a:xfrm>
            <a:off x="7329053" y="3893881"/>
            <a:ext cx="4710546" cy="2893100"/>
          </a:xfrm>
          <a:prstGeom prst="rect">
            <a:avLst/>
          </a:prstGeom>
          <a:solidFill>
            <a:srgbClr val="D6FADA"/>
          </a:solidFill>
          <a:ln>
            <a:solidFill>
              <a:srgbClr val="006666"/>
            </a:solidFill>
          </a:ln>
          <a:scene3d>
            <a:camera prst="orthographicFront"/>
            <a:lightRig rig="threePt" dir="t"/>
          </a:scene3d>
          <a:sp3d>
            <a:bevelT prst="angle"/>
          </a:sp3d>
        </p:spPr>
        <p:txBody>
          <a:bodyPr wrap="square" rtlCol="0">
            <a:spAutoFit/>
          </a:bodyPr>
          <a:lstStyle/>
          <a:p>
            <a:pPr algn="ctr"/>
            <a:r>
              <a:rPr lang="en-GB" sz="2000" b="1" dirty="0"/>
              <a:t>Funding Details</a:t>
            </a:r>
            <a:r>
              <a:rPr lang="en-GB" sz="2000" b="1" dirty="0" smtClean="0"/>
              <a:t>:</a:t>
            </a:r>
            <a:endParaRPr lang="en-GB" b="1" dirty="0" smtClean="0"/>
          </a:p>
          <a:p>
            <a:pPr marL="285750" indent="-285750">
              <a:buFont typeface="Wingdings" panose="05000000000000000000" pitchFamily="2" charset="2"/>
              <a:buChar char="§"/>
            </a:pPr>
            <a:r>
              <a:rPr lang="en-GB" sz="1600" dirty="0" smtClean="0"/>
              <a:t>Funding </a:t>
            </a:r>
            <a:r>
              <a:rPr lang="en-GB" sz="1600" dirty="0"/>
              <a:t>claims </a:t>
            </a:r>
            <a:r>
              <a:rPr lang="en-GB" sz="1600" b="1" dirty="0"/>
              <a:t>will only be processed </a:t>
            </a:r>
            <a:r>
              <a:rPr lang="en-GB" sz="1600" dirty="0"/>
              <a:t>upon both CAMS exam and ACAMS Singapore AML Regime Exam being passed</a:t>
            </a:r>
            <a:r>
              <a:rPr lang="en-GB" sz="1600" dirty="0" smtClean="0"/>
              <a:t>.</a:t>
            </a:r>
          </a:p>
          <a:p>
            <a:pPr marL="285750" indent="-285750">
              <a:buFont typeface="Wingdings" panose="05000000000000000000" pitchFamily="2" charset="2"/>
              <a:buChar char="§"/>
            </a:pPr>
            <a:r>
              <a:rPr lang="en-GB" sz="1600" b="1" dirty="0" smtClean="0"/>
              <a:t>Both exams </a:t>
            </a:r>
            <a:r>
              <a:rPr lang="en-GB" sz="1600" dirty="0"/>
              <a:t>will have to be completed </a:t>
            </a:r>
            <a:r>
              <a:rPr lang="en-GB" sz="1600" b="1" dirty="0"/>
              <a:t>within 1 year </a:t>
            </a:r>
            <a:r>
              <a:rPr lang="en-GB" sz="1600" dirty="0"/>
              <a:t>to be eligible for funding</a:t>
            </a:r>
            <a:r>
              <a:rPr lang="en-GB" sz="1600" dirty="0" smtClean="0"/>
              <a:t>.</a:t>
            </a:r>
          </a:p>
          <a:p>
            <a:pPr marL="285750" indent="-285750">
              <a:buFont typeface="Wingdings" panose="05000000000000000000" pitchFamily="2" charset="2"/>
              <a:buChar char="§"/>
            </a:pPr>
            <a:r>
              <a:rPr lang="en-GB" sz="1600" b="1" dirty="0" smtClean="0"/>
              <a:t>IBF </a:t>
            </a:r>
            <a:r>
              <a:rPr lang="en-GB" sz="1600" b="1" dirty="0"/>
              <a:t>will process the refund </a:t>
            </a:r>
            <a:r>
              <a:rPr lang="en-GB" sz="1600" dirty="0" smtClean="0"/>
              <a:t>but </a:t>
            </a:r>
            <a:r>
              <a:rPr lang="en-GB" sz="1600" dirty="0"/>
              <a:t>full initial fee will have to be paid to ACAMS</a:t>
            </a:r>
            <a:r>
              <a:rPr lang="en-GB" sz="1600" dirty="0" smtClean="0"/>
              <a:t>.</a:t>
            </a:r>
          </a:p>
          <a:p>
            <a:pPr marL="285750" indent="-285750">
              <a:buFont typeface="Wingdings" panose="05000000000000000000" pitchFamily="2" charset="2"/>
              <a:buChar char="§"/>
            </a:pPr>
            <a:r>
              <a:rPr lang="en-GB" sz="1600" b="1" dirty="0" smtClean="0"/>
              <a:t>Candidates must currently reside </a:t>
            </a:r>
            <a:r>
              <a:rPr lang="en-GB" sz="1600" dirty="0" smtClean="0"/>
              <a:t>in Singapore to claim refund.</a:t>
            </a:r>
          </a:p>
          <a:p>
            <a:r>
              <a:rPr lang="en-GB" dirty="0" smtClean="0"/>
              <a:t> </a:t>
            </a:r>
            <a:endParaRPr lang="en-SG" dirty="0"/>
          </a:p>
        </p:txBody>
      </p:sp>
      <p:sp>
        <p:nvSpPr>
          <p:cNvPr id="12" name="TextBox 11"/>
          <p:cNvSpPr txBox="1"/>
          <p:nvPr/>
        </p:nvSpPr>
        <p:spPr>
          <a:xfrm>
            <a:off x="7329053" y="1385334"/>
            <a:ext cx="4553528" cy="2400657"/>
          </a:xfrm>
          <a:prstGeom prst="rect">
            <a:avLst/>
          </a:prstGeom>
          <a:solidFill>
            <a:srgbClr val="D6FADA"/>
          </a:solidFill>
          <a:ln>
            <a:solidFill>
              <a:srgbClr val="006666"/>
            </a:solidFill>
          </a:ln>
          <a:scene3d>
            <a:camera prst="orthographicFront"/>
            <a:lightRig rig="threePt" dir="t"/>
          </a:scene3d>
          <a:sp3d>
            <a:bevelT prst="angle"/>
          </a:sp3d>
        </p:spPr>
        <p:txBody>
          <a:bodyPr wrap="square" rtlCol="0">
            <a:spAutoFit/>
          </a:bodyPr>
          <a:lstStyle/>
          <a:p>
            <a:pPr algn="ctr"/>
            <a:r>
              <a:rPr lang="en-SG" sz="2000" b="1" dirty="0" smtClean="0"/>
              <a:t>ACAMS Singapore AML Regime Exam.</a:t>
            </a:r>
          </a:p>
          <a:p>
            <a:pPr algn="ctr"/>
            <a:endParaRPr lang="en-SG" b="1" dirty="0" smtClean="0"/>
          </a:p>
          <a:p>
            <a:pPr marL="285750" indent="-285750">
              <a:buFont typeface="Wingdings" panose="05000000000000000000" pitchFamily="2" charset="2"/>
              <a:buChar char="§"/>
            </a:pPr>
            <a:r>
              <a:rPr lang="en-SG" sz="1600" b="1" dirty="0" smtClean="0"/>
              <a:t>Mandatory</a:t>
            </a:r>
            <a:r>
              <a:rPr lang="en-SG" sz="1600" dirty="0" smtClean="0"/>
              <a:t> to be taken with CAMS to be eligible for IBF refund.</a:t>
            </a:r>
          </a:p>
          <a:p>
            <a:pPr marL="285750" indent="-285750">
              <a:buFont typeface="Wingdings" panose="05000000000000000000" pitchFamily="2" charset="2"/>
              <a:buChar char="§"/>
            </a:pPr>
            <a:r>
              <a:rPr lang="en-SG" sz="1600" dirty="0" smtClean="0"/>
              <a:t>Exam </a:t>
            </a:r>
            <a:r>
              <a:rPr lang="en-SG" sz="1600" b="1" dirty="0" smtClean="0"/>
              <a:t>based on MAS 626 and ACIP g</a:t>
            </a:r>
            <a:r>
              <a:rPr lang="en-SG" sz="1600" dirty="0" smtClean="0"/>
              <a:t>uidelines and associated Singapore </a:t>
            </a:r>
            <a:r>
              <a:rPr lang="en-SG" sz="1600" dirty="0" err="1" smtClean="0"/>
              <a:t>aml</a:t>
            </a:r>
            <a:r>
              <a:rPr lang="en-SG" sz="1600" dirty="0" smtClean="0"/>
              <a:t> regulations.</a:t>
            </a:r>
          </a:p>
          <a:p>
            <a:pPr marL="285750" indent="-285750">
              <a:buFont typeface="Wingdings" panose="05000000000000000000" pitchFamily="2" charset="2"/>
              <a:buChar char="§"/>
            </a:pPr>
            <a:r>
              <a:rPr lang="en-SG" sz="1600" b="1" dirty="0" smtClean="0"/>
              <a:t>45 minute </a:t>
            </a:r>
            <a:r>
              <a:rPr lang="en-SG" sz="1600" dirty="0" smtClean="0"/>
              <a:t>MCQ exam.</a:t>
            </a:r>
          </a:p>
          <a:p>
            <a:pPr marL="285750" indent="-285750">
              <a:buFont typeface="Wingdings" panose="05000000000000000000" pitchFamily="2" charset="2"/>
              <a:buChar char="§"/>
            </a:pPr>
            <a:r>
              <a:rPr lang="en-SG" sz="1600" dirty="0" smtClean="0"/>
              <a:t>Psychometrically based questions</a:t>
            </a:r>
          </a:p>
          <a:p>
            <a:pPr marL="285750" indent="-285750">
              <a:buFont typeface="Wingdings" panose="05000000000000000000" pitchFamily="2" charset="2"/>
              <a:buChar char="§"/>
            </a:pPr>
            <a:r>
              <a:rPr lang="en-SG" sz="1600" dirty="0" smtClean="0"/>
              <a:t>Must be taken after CAMS exam passed.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211" y="115457"/>
            <a:ext cx="2935862" cy="1161987"/>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30291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0033" y="123923"/>
            <a:ext cx="10515600" cy="799714"/>
          </a:xfrm>
          <a:solidFill>
            <a:srgbClr val="006666"/>
          </a:solidFill>
        </p:spPr>
        <p:txBody>
          <a:bodyPr>
            <a:normAutofit fontScale="90000"/>
          </a:bodyPr>
          <a:lstStyle/>
          <a:p>
            <a:r>
              <a:rPr lang="en-SG" sz="3200" b="1" dirty="0">
                <a:solidFill>
                  <a:schemeClr val="bg1"/>
                </a:solidFill>
              </a:rPr>
              <a:t> </a:t>
            </a:r>
            <a:r>
              <a:rPr lang="en-SG" sz="3200" b="1" dirty="0" smtClean="0">
                <a:solidFill>
                  <a:schemeClr val="bg1"/>
                </a:solidFill>
              </a:rPr>
              <a:t/>
            </a:r>
            <a:br>
              <a:rPr lang="en-SG" sz="3200" b="1" dirty="0" smtClean="0">
                <a:solidFill>
                  <a:schemeClr val="bg1"/>
                </a:solidFill>
              </a:rPr>
            </a:br>
            <a:r>
              <a:rPr lang="en-US" sz="2700" b="1" dirty="0" smtClean="0">
                <a:solidFill>
                  <a:schemeClr val="bg1"/>
                </a:solidFill>
                <a:latin typeface="+mn-lt"/>
              </a:rPr>
              <a:t>The </a:t>
            </a:r>
            <a:r>
              <a:rPr lang="en-US" sz="2700" b="1" dirty="0">
                <a:solidFill>
                  <a:schemeClr val="bg1"/>
                </a:solidFill>
                <a:latin typeface="+mn-lt"/>
              </a:rPr>
              <a:t>Certified Anti-Money </a:t>
            </a:r>
            <a:r>
              <a:rPr lang="en-US" sz="2700" b="1" dirty="0" smtClean="0">
                <a:solidFill>
                  <a:schemeClr val="bg1"/>
                </a:solidFill>
                <a:latin typeface="+mn-lt"/>
              </a:rPr>
              <a:t/>
            </a:r>
            <a:br>
              <a:rPr lang="en-US" sz="2700" b="1" dirty="0" smtClean="0">
                <a:solidFill>
                  <a:schemeClr val="bg1"/>
                </a:solidFill>
                <a:latin typeface="+mn-lt"/>
              </a:rPr>
            </a:br>
            <a:r>
              <a:rPr lang="en-US" sz="2700" b="1" dirty="0" smtClean="0">
                <a:solidFill>
                  <a:schemeClr val="bg1"/>
                </a:solidFill>
                <a:latin typeface="+mn-lt"/>
              </a:rPr>
              <a:t>Laundering </a:t>
            </a:r>
            <a:r>
              <a:rPr lang="en-US" sz="2700" b="1" dirty="0">
                <a:solidFill>
                  <a:schemeClr val="bg1"/>
                </a:solidFill>
                <a:latin typeface="+mn-lt"/>
              </a:rPr>
              <a:t>Specialist (CAMS) </a:t>
            </a:r>
            <a:endParaRPr lang="en-SG" sz="2700" b="1" dirty="0">
              <a:solidFill>
                <a:schemeClr val="bg1"/>
              </a:solidFill>
              <a:latin typeface="+mn-lt"/>
            </a:endParaRPr>
          </a:p>
        </p:txBody>
      </p:sp>
      <p:pic>
        <p:nvPicPr>
          <p:cNvPr id="4" name="Content Placeholder 3"/>
          <p:cNvPicPr>
            <a:picLocks noGrp="1" noChangeAspect="1"/>
          </p:cNvPicPr>
          <p:nvPr>
            <p:ph sz="quarter" idx="10"/>
          </p:nvPr>
        </p:nvPicPr>
        <p:blipFill>
          <a:blip r:embed="rId2" cstate="email">
            <a:extLst>
              <a:ext uri="{28A0092B-C50C-407E-A947-70E740481C1C}">
                <a14:useLocalDpi xmlns:a14="http://schemas.microsoft.com/office/drawing/2010/main" val="0"/>
              </a:ext>
            </a:extLst>
          </a:blip>
          <a:stretch>
            <a:fillRect/>
          </a:stretch>
        </p:blipFill>
        <p:spPr>
          <a:xfrm>
            <a:off x="9194664" y="-6834"/>
            <a:ext cx="1868557" cy="1506095"/>
          </a:xfrm>
        </p:spPr>
      </p:pic>
      <p:sp>
        <p:nvSpPr>
          <p:cNvPr id="7" name="TextBox 6"/>
          <p:cNvSpPr txBox="1"/>
          <p:nvPr/>
        </p:nvSpPr>
        <p:spPr>
          <a:xfrm>
            <a:off x="5485576" y="1760773"/>
            <a:ext cx="6539793" cy="4801314"/>
          </a:xfrm>
          <a:prstGeom prst="rect">
            <a:avLst/>
          </a:prstGeom>
          <a:solidFill>
            <a:schemeClr val="bg1"/>
          </a:solidFill>
          <a:ln>
            <a:solidFill>
              <a:srgbClr val="008080"/>
            </a:solidFill>
          </a:ln>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SG" b="1" u="sng" dirty="0">
                <a:solidFill>
                  <a:schemeClr val="tx1"/>
                </a:solidFill>
              </a:rPr>
              <a:t>B</a:t>
            </a:r>
            <a:r>
              <a:rPr lang="en-SG" b="1" u="sng" dirty="0" smtClean="0">
                <a:solidFill>
                  <a:schemeClr val="tx1"/>
                </a:solidFill>
              </a:rPr>
              <a:t>enefits </a:t>
            </a:r>
            <a:r>
              <a:rPr lang="en-SG" b="1" u="sng" dirty="0">
                <a:solidFill>
                  <a:schemeClr val="tx1"/>
                </a:solidFill>
              </a:rPr>
              <a:t>&amp; </a:t>
            </a:r>
            <a:r>
              <a:rPr lang="en-SG" b="1" u="sng" dirty="0" smtClean="0">
                <a:solidFill>
                  <a:schemeClr val="tx1"/>
                </a:solidFill>
              </a:rPr>
              <a:t>Deliverables :</a:t>
            </a:r>
          </a:p>
          <a:p>
            <a:pPr algn="just"/>
            <a:endParaRPr lang="en-SG" b="1" u="sng" dirty="0" smtClean="0">
              <a:solidFill>
                <a:schemeClr val="tx1"/>
              </a:solidFill>
            </a:endParaRPr>
          </a:p>
          <a:p>
            <a:pPr marL="285750" indent="-285750" algn="just">
              <a:buFont typeface="Wingdings" panose="05000000000000000000" pitchFamily="2" charset="2"/>
              <a:buChar char="Ø"/>
            </a:pPr>
            <a:r>
              <a:rPr lang="en-SG" b="1" dirty="0" smtClean="0">
                <a:solidFill>
                  <a:schemeClr val="tx1"/>
                </a:solidFill>
              </a:rPr>
              <a:t>Increases professional skills and knowledge </a:t>
            </a:r>
            <a:r>
              <a:rPr lang="en-SG" dirty="0" smtClean="0">
                <a:solidFill>
                  <a:schemeClr val="tx1"/>
                </a:solidFill>
              </a:rPr>
              <a:t>through better understanding of financial crime detection and prevention techniques.</a:t>
            </a:r>
          </a:p>
          <a:p>
            <a:pPr marL="285750" indent="-285750" algn="just">
              <a:buFont typeface="Wingdings" panose="05000000000000000000" pitchFamily="2" charset="2"/>
              <a:buChar char="Ø"/>
            </a:pPr>
            <a:r>
              <a:rPr lang="en-SG" b="1" dirty="0" smtClean="0">
                <a:solidFill>
                  <a:schemeClr val="tx1"/>
                </a:solidFill>
              </a:rPr>
              <a:t>Protecting their institution</a:t>
            </a:r>
            <a:r>
              <a:rPr lang="en-SG" dirty="0" smtClean="0">
                <a:solidFill>
                  <a:schemeClr val="tx1"/>
                </a:solidFill>
              </a:rPr>
              <a:t> from money laundering threats and minimize financial crime risks.</a:t>
            </a:r>
          </a:p>
          <a:p>
            <a:pPr marL="285750" indent="-285750" algn="just">
              <a:buFont typeface="Wingdings" panose="05000000000000000000" pitchFamily="2" charset="2"/>
              <a:buChar char="Ø"/>
            </a:pPr>
            <a:r>
              <a:rPr lang="en-SG" b="1" dirty="0" smtClean="0">
                <a:solidFill>
                  <a:schemeClr val="tx1"/>
                </a:solidFill>
              </a:rPr>
              <a:t>Meet mandated AML training requirements </a:t>
            </a:r>
            <a:r>
              <a:rPr lang="en-SG" dirty="0" smtClean="0">
                <a:solidFill>
                  <a:schemeClr val="tx1"/>
                </a:solidFill>
              </a:rPr>
              <a:t>through preparation and study.</a:t>
            </a:r>
          </a:p>
          <a:p>
            <a:pPr marL="285750" indent="-285750" algn="just">
              <a:buFont typeface="Wingdings" panose="05000000000000000000" pitchFamily="2" charset="2"/>
              <a:buChar char="Ø"/>
            </a:pPr>
            <a:r>
              <a:rPr lang="en-SG" b="1" dirty="0" smtClean="0">
                <a:solidFill>
                  <a:schemeClr val="tx1"/>
                </a:solidFill>
              </a:rPr>
              <a:t>Proving AML expertise to examiners and regulators.</a:t>
            </a:r>
          </a:p>
          <a:p>
            <a:pPr algn="just"/>
            <a:endParaRPr lang="en-SG" dirty="0">
              <a:solidFill>
                <a:schemeClr val="tx1"/>
              </a:solidFill>
            </a:endParaRPr>
          </a:p>
          <a:p>
            <a:pPr algn="just"/>
            <a:r>
              <a:rPr lang="en-US" dirty="0" smtClean="0">
                <a:solidFill>
                  <a:schemeClr val="tx1"/>
                </a:solidFill>
              </a:rPr>
              <a:t>Candidates will be internationally recognized as CAMS certified after passing CAMS exam; proving Interpol’s commitment </a:t>
            </a:r>
            <a:r>
              <a:rPr lang="en-US" dirty="0">
                <a:solidFill>
                  <a:schemeClr val="tx1"/>
                </a:solidFill>
              </a:rPr>
              <a:t>to protecting </a:t>
            </a:r>
            <a:r>
              <a:rPr lang="en-US" dirty="0" smtClean="0">
                <a:solidFill>
                  <a:schemeClr val="tx1"/>
                </a:solidFill>
              </a:rPr>
              <a:t>your institution </a:t>
            </a:r>
            <a:r>
              <a:rPr lang="en-US" dirty="0">
                <a:solidFill>
                  <a:schemeClr val="tx1"/>
                </a:solidFill>
              </a:rPr>
              <a:t>from financial crimes by demonstrating </a:t>
            </a:r>
            <a:r>
              <a:rPr lang="en-US" dirty="0" smtClean="0">
                <a:solidFill>
                  <a:schemeClr val="tx1"/>
                </a:solidFill>
              </a:rPr>
              <a:t>understanding in the field of anti-money laundering, financial crime compliance.</a:t>
            </a:r>
          </a:p>
          <a:p>
            <a:pPr algn="just"/>
            <a:r>
              <a:rPr lang="en-US" dirty="0" smtClean="0"/>
              <a:t> </a:t>
            </a:r>
            <a:endParaRPr lang="en-SG" dirty="0" smtClean="0"/>
          </a:p>
        </p:txBody>
      </p:sp>
      <p:sp>
        <p:nvSpPr>
          <p:cNvPr id="8" name="TextBox 7"/>
          <p:cNvSpPr txBox="1"/>
          <p:nvPr/>
        </p:nvSpPr>
        <p:spPr>
          <a:xfrm>
            <a:off x="150252" y="1052340"/>
            <a:ext cx="5162525" cy="5601533"/>
          </a:xfrm>
          <a:prstGeom prst="rect">
            <a:avLst/>
          </a:prstGeom>
          <a:ln>
            <a:solidFill>
              <a:srgbClr val="006C64"/>
            </a:solidFill>
          </a:ln>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SG" b="1" u="sng" dirty="0" smtClean="0">
                <a:solidFill>
                  <a:schemeClr val="tx1"/>
                </a:solidFill>
              </a:rPr>
              <a:t>Course Outline :</a:t>
            </a:r>
          </a:p>
          <a:p>
            <a:pPr algn="just"/>
            <a:endParaRPr lang="en-SG" dirty="0">
              <a:solidFill>
                <a:schemeClr val="tx1"/>
              </a:solidFill>
            </a:endParaRPr>
          </a:p>
          <a:p>
            <a:pPr algn="just"/>
            <a:r>
              <a:rPr lang="en-SG" dirty="0">
                <a:solidFill>
                  <a:schemeClr val="tx1"/>
                </a:solidFill>
              </a:rPr>
              <a:t>Four core competencies </a:t>
            </a:r>
            <a:r>
              <a:rPr lang="en-SG" dirty="0" smtClean="0">
                <a:solidFill>
                  <a:schemeClr val="tx1"/>
                </a:solidFill>
              </a:rPr>
              <a:t>covered:</a:t>
            </a:r>
          </a:p>
          <a:p>
            <a:pPr algn="just"/>
            <a:endParaRPr lang="en-SG" dirty="0">
              <a:solidFill>
                <a:schemeClr val="tx1"/>
              </a:solidFill>
            </a:endParaRPr>
          </a:p>
          <a:p>
            <a:pPr marL="285750" indent="-285750" algn="just">
              <a:buFont typeface="Wingdings" panose="05000000000000000000" pitchFamily="2" charset="2"/>
              <a:buChar char="Ø"/>
            </a:pPr>
            <a:r>
              <a:rPr lang="en-US" b="1" dirty="0">
                <a:solidFill>
                  <a:schemeClr val="tx1"/>
                </a:solidFill>
              </a:rPr>
              <a:t>Risks and Methods of Money Laundering Terrorist </a:t>
            </a:r>
            <a:r>
              <a:rPr lang="en-US" b="1" dirty="0" smtClean="0">
                <a:solidFill>
                  <a:schemeClr val="tx1"/>
                </a:solidFill>
              </a:rPr>
              <a:t>Financing.</a:t>
            </a:r>
            <a:endParaRPr lang="en-US" b="1" dirty="0">
              <a:solidFill>
                <a:schemeClr val="tx1"/>
              </a:solidFill>
            </a:endParaRPr>
          </a:p>
          <a:p>
            <a:pPr marL="285750" indent="-285750" algn="just">
              <a:buFont typeface="Wingdings" panose="05000000000000000000" pitchFamily="2" charset="2"/>
              <a:buChar char="Ø"/>
            </a:pPr>
            <a:r>
              <a:rPr lang="en-US" b="1" dirty="0">
                <a:solidFill>
                  <a:schemeClr val="tx1"/>
                </a:solidFill>
              </a:rPr>
              <a:t>Compliance Standards for Anti-Money Laundering and Combating the Financing of </a:t>
            </a:r>
            <a:r>
              <a:rPr lang="en-US" b="1" dirty="0" smtClean="0">
                <a:solidFill>
                  <a:schemeClr val="tx1"/>
                </a:solidFill>
              </a:rPr>
              <a:t>Terrorism.</a:t>
            </a:r>
            <a:endParaRPr lang="en-US" b="1" dirty="0">
              <a:solidFill>
                <a:schemeClr val="tx1"/>
              </a:solidFill>
            </a:endParaRPr>
          </a:p>
          <a:p>
            <a:pPr marL="285750" indent="-285750" algn="just">
              <a:buFont typeface="Wingdings" panose="05000000000000000000" pitchFamily="2" charset="2"/>
              <a:buChar char="Ø"/>
            </a:pPr>
            <a:r>
              <a:rPr lang="en-US" b="1" dirty="0">
                <a:solidFill>
                  <a:schemeClr val="tx1"/>
                </a:solidFill>
              </a:rPr>
              <a:t>Anti-Money Laundering Compliance </a:t>
            </a:r>
            <a:r>
              <a:rPr lang="en-US" b="1" dirty="0" smtClean="0">
                <a:solidFill>
                  <a:schemeClr val="tx1"/>
                </a:solidFill>
              </a:rPr>
              <a:t>Program.</a:t>
            </a:r>
            <a:endParaRPr lang="en-US" b="1" dirty="0">
              <a:solidFill>
                <a:schemeClr val="tx1"/>
              </a:solidFill>
            </a:endParaRPr>
          </a:p>
          <a:p>
            <a:pPr marL="285750" indent="-285750" algn="just">
              <a:buFont typeface="Wingdings" panose="05000000000000000000" pitchFamily="2" charset="2"/>
              <a:buChar char="Ø"/>
            </a:pPr>
            <a:r>
              <a:rPr lang="en-US" b="1" dirty="0">
                <a:solidFill>
                  <a:schemeClr val="tx1"/>
                </a:solidFill>
              </a:rPr>
              <a:t>Conducting or Supporting the Investigation </a:t>
            </a:r>
            <a:r>
              <a:rPr lang="en-US" b="1" dirty="0" smtClean="0">
                <a:solidFill>
                  <a:schemeClr val="tx1"/>
                </a:solidFill>
              </a:rPr>
              <a:t>Process</a:t>
            </a:r>
            <a:endParaRPr lang="en-SG" b="1" u="sng" dirty="0">
              <a:solidFill>
                <a:schemeClr val="tx1"/>
              </a:solidFill>
            </a:endParaRPr>
          </a:p>
          <a:p>
            <a:pPr algn="just"/>
            <a:endParaRPr lang="en-SG" b="1" u="sng" dirty="0" smtClean="0">
              <a:solidFill>
                <a:schemeClr val="tx1"/>
              </a:solidFill>
            </a:endParaRPr>
          </a:p>
          <a:p>
            <a:pPr algn="just"/>
            <a:r>
              <a:rPr lang="en-US" dirty="0">
                <a:solidFill>
                  <a:schemeClr val="tx1"/>
                </a:solidFill>
              </a:rPr>
              <a:t>CAMS examination preparation is achieved using a combination of self-study of the electronic CAMS Examination Preparation Study Guide and web-based Training Course, which comprises approximately seven hours of candidate-paced study. </a:t>
            </a:r>
            <a:endParaRPr lang="en-SG" dirty="0" smtClean="0">
              <a:solidFill>
                <a:schemeClr val="tx1"/>
              </a:solidFill>
            </a:endParaRPr>
          </a:p>
          <a:p>
            <a:endParaRPr lang="en-SG" sz="1600" dirty="0" smtClean="0"/>
          </a:p>
          <a:p>
            <a:endParaRPr lang="en-SG" dirty="0"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5576" y="123922"/>
            <a:ext cx="3709088" cy="1506095"/>
          </a:xfrm>
          <a:prstGeom prst="rect">
            <a:avLst/>
          </a:prstGeom>
        </p:spPr>
      </p:pic>
    </p:spTree>
    <p:extLst>
      <p:ext uri="{BB962C8B-B14F-4D97-AF65-F5344CB8AC3E}">
        <p14:creationId xmlns:p14="http://schemas.microsoft.com/office/powerpoint/2010/main" val="3353568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871" y="110837"/>
            <a:ext cx="8026401" cy="794327"/>
          </a:xfrm>
          <a:solidFill>
            <a:srgbClr val="006666"/>
          </a:solidFill>
          <a:ln>
            <a:solidFill>
              <a:schemeClr val="tx1"/>
            </a:solidFill>
          </a:ln>
          <a:scene3d>
            <a:camera prst="orthographicFront"/>
            <a:lightRig rig="threePt" dir="t"/>
          </a:scene3d>
          <a:sp3d>
            <a:bevelT prst="angle"/>
          </a:sp3d>
        </p:spPr>
        <p:txBody>
          <a:bodyPr>
            <a:normAutofit/>
          </a:bodyPr>
          <a:lstStyle/>
          <a:p>
            <a:pPr algn="ctr"/>
            <a:r>
              <a:rPr lang="en-SG" sz="2400" b="1" dirty="0" smtClean="0">
                <a:solidFill>
                  <a:schemeClr val="bg1"/>
                </a:solidFill>
              </a:rPr>
              <a:t>Total Fee Spent &amp; Savings </a:t>
            </a:r>
            <a:br>
              <a:rPr lang="en-SG" sz="2400" b="1" dirty="0" smtClean="0">
                <a:solidFill>
                  <a:schemeClr val="bg1"/>
                </a:solidFill>
              </a:rPr>
            </a:br>
            <a:r>
              <a:rPr lang="en-SG" sz="2400" b="1" dirty="0" smtClean="0">
                <a:solidFill>
                  <a:schemeClr val="bg1"/>
                </a:solidFill>
              </a:rPr>
              <a:t>( including mandatory ACAMS membership)</a:t>
            </a:r>
            <a:endParaRPr lang="en-SG" sz="24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02243248"/>
              </p:ext>
            </p:extLst>
          </p:nvPr>
        </p:nvGraphicFramePr>
        <p:xfrm>
          <a:off x="341745" y="979055"/>
          <a:ext cx="11240655" cy="5760720"/>
        </p:xfrm>
        <a:graphic>
          <a:graphicData uri="http://schemas.openxmlformats.org/drawingml/2006/table">
            <a:tbl>
              <a:tblPr firstRow="1" bandRow="1">
                <a:tableStyleId>{5C22544A-7EE6-4342-B048-85BDC9FD1C3A}</a:tableStyleId>
              </a:tblPr>
              <a:tblGrid>
                <a:gridCol w="5640076">
                  <a:extLst>
                    <a:ext uri="{9D8B030D-6E8A-4147-A177-3AD203B41FA5}">
                      <a16:colId xmlns:a16="http://schemas.microsoft.com/office/drawing/2014/main" val="792113397"/>
                    </a:ext>
                  </a:extLst>
                </a:gridCol>
                <a:gridCol w="5600579">
                  <a:extLst>
                    <a:ext uri="{9D8B030D-6E8A-4147-A177-3AD203B41FA5}">
                      <a16:colId xmlns:a16="http://schemas.microsoft.com/office/drawing/2014/main" val="3696298669"/>
                    </a:ext>
                  </a:extLst>
                </a:gridCol>
              </a:tblGrid>
              <a:tr h="1322317">
                <a:tc>
                  <a:txBody>
                    <a:bodyPr/>
                    <a:lstStyle/>
                    <a:p>
                      <a:r>
                        <a:rPr lang="en-SG" sz="1800" dirty="0" smtClean="0">
                          <a:solidFill>
                            <a:schemeClr val="tx1"/>
                          </a:solidFill>
                        </a:rPr>
                        <a:t>Normal Rate:</a:t>
                      </a:r>
                    </a:p>
                    <a:p>
                      <a:endParaRPr lang="en-SG" sz="1800" dirty="0" smtClean="0">
                        <a:solidFill>
                          <a:schemeClr val="tx1"/>
                        </a:solidFill>
                      </a:endParaRPr>
                    </a:p>
                    <a:p>
                      <a:pPr marL="285750" indent="-285750">
                        <a:buFont typeface="Wingdings" panose="05000000000000000000" pitchFamily="2" charset="2"/>
                        <a:buChar char="§"/>
                      </a:pPr>
                      <a:r>
                        <a:rPr lang="en-SG" sz="1800" dirty="0" smtClean="0">
                          <a:solidFill>
                            <a:schemeClr val="tx1"/>
                          </a:solidFill>
                        </a:rPr>
                        <a:t>CAMS</a:t>
                      </a:r>
                      <a:r>
                        <a:rPr lang="en-SG" sz="1800" baseline="0" dirty="0" smtClean="0">
                          <a:solidFill>
                            <a:schemeClr val="tx1"/>
                          </a:solidFill>
                        </a:rPr>
                        <a:t> Certification : USD $, 1695</a:t>
                      </a:r>
                    </a:p>
                    <a:p>
                      <a:pPr marL="285750" indent="-285750">
                        <a:buFont typeface="Wingdings" panose="05000000000000000000" pitchFamily="2" charset="2"/>
                        <a:buChar char="§"/>
                      </a:pPr>
                      <a:r>
                        <a:rPr lang="en-SG" sz="1800" baseline="0" dirty="0" smtClean="0">
                          <a:solidFill>
                            <a:schemeClr val="tx1"/>
                          </a:solidFill>
                        </a:rPr>
                        <a:t>1 year ACAMS membership: USD $295</a:t>
                      </a:r>
                    </a:p>
                    <a:p>
                      <a:pPr marL="285750" indent="-285750">
                        <a:buFont typeface="Wingdings" panose="05000000000000000000" pitchFamily="2" charset="2"/>
                        <a:buChar char="§"/>
                      </a:pPr>
                      <a:r>
                        <a:rPr lang="en-SG" sz="1800" baseline="0" dirty="0" smtClean="0">
                          <a:solidFill>
                            <a:schemeClr val="tx1"/>
                          </a:solidFill>
                        </a:rPr>
                        <a:t>ACAMS Singapore AML Regime: USD $ 495</a:t>
                      </a:r>
                    </a:p>
                    <a:p>
                      <a:endParaRPr lang="en-SG" sz="1800" dirty="0" smtClean="0">
                        <a:solidFill>
                          <a:schemeClr val="tx1"/>
                        </a:solidFill>
                      </a:endParaRPr>
                    </a:p>
                  </a:txBody>
                  <a:tcPr>
                    <a:solidFill>
                      <a:srgbClr val="6DC9A8"/>
                    </a:solidFill>
                  </a:tcPr>
                </a:tc>
                <a:tc>
                  <a:txBody>
                    <a:bodyPr/>
                    <a:lstStyle/>
                    <a:p>
                      <a:pPr algn="ctr"/>
                      <a:endParaRPr lang="en-SG" sz="1800" b="1" dirty="0" smtClean="0">
                        <a:solidFill>
                          <a:schemeClr val="tx1"/>
                        </a:solidFill>
                      </a:endParaRPr>
                    </a:p>
                    <a:p>
                      <a:pPr algn="ctr"/>
                      <a:endParaRPr lang="en-SG" sz="1800" b="1" dirty="0" smtClean="0">
                        <a:solidFill>
                          <a:schemeClr val="tx1"/>
                        </a:solidFill>
                      </a:endParaRPr>
                    </a:p>
                    <a:p>
                      <a:pPr algn="ctr"/>
                      <a:r>
                        <a:rPr lang="en-SG" sz="1800" b="1" dirty="0" smtClean="0">
                          <a:solidFill>
                            <a:schemeClr val="tx1"/>
                          </a:solidFill>
                        </a:rPr>
                        <a:t>USD $ 2,485</a:t>
                      </a:r>
                      <a:endParaRPr lang="en-SG" sz="1800" b="1" dirty="0">
                        <a:solidFill>
                          <a:schemeClr val="tx1"/>
                        </a:solidFill>
                      </a:endParaRPr>
                    </a:p>
                  </a:txBody>
                  <a:tcPr>
                    <a:solidFill>
                      <a:srgbClr val="6DC9A8"/>
                    </a:solidFill>
                  </a:tcPr>
                </a:tc>
                <a:extLst>
                  <a:ext uri="{0D108BD9-81ED-4DB2-BD59-A6C34878D82A}">
                    <a16:rowId xmlns:a16="http://schemas.microsoft.com/office/drawing/2014/main" val="63125044"/>
                  </a:ext>
                </a:extLst>
              </a:tr>
              <a:tr h="1833211">
                <a:tc>
                  <a:txBody>
                    <a:bodyPr/>
                    <a:lstStyle/>
                    <a:p>
                      <a:r>
                        <a:rPr lang="en-SG" sz="1800" b="1" dirty="0" smtClean="0"/>
                        <a:t>With 70% IBF Refund</a:t>
                      </a:r>
                      <a:r>
                        <a:rPr lang="en-SG" sz="1800" b="1" baseline="0" dirty="0" smtClean="0"/>
                        <a:t> For Spore citizens below 40 years and PR’s:</a:t>
                      </a:r>
                    </a:p>
                    <a:p>
                      <a:endParaRPr lang="en-SG" sz="1800" baseline="0" dirty="0" smtClean="0"/>
                    </a:p>
                    <a:p>
                      <a:pPr marL="285750" indent="-285750">
                        <a:buFont typeface="Wingdings" panose="05000000000000000000" pitchFamily="2" charset="2"/>
                        <a:buChar char="§"/>
                      </a:pPr>
                      <a:r>
                        <a:rPr lang="en-SG" sz="1800" baseline="0" dirty="0" smtClean="0"/>
                        <a:t>CAMS </a:t>
                      </a:r>
                      <a:r>
                        <a:rPr lang="en-SG" sz="1800" baseline="0" dirty="0" smtClean="0"/>
                        <a:t>Certification ( USD $ 1,495) : </a:t>
                      </a:r>
                      <a:r>
                        <a:rPr lang="en-SG" sz="1800" baseline="0" dirty="0" smtClean="0"/>
                        <a:t>USD $ </a:t>
                      </a:r>
                      <a:r>
                        <a:rPr lang="en-SG" sz="1800" baseline="0" dirty="0" smtClean="0"/>
                        <a:t>448.50</a:t>
                      </a:r>
                      <a:endParaRPr lang="en-SG" sz="1800" baseline="0" dirty="0" smtClean="0"/>
                    </a:p>
                    <a:p>
                      <a:pPr marL="285750" indent="-285750">
                        <a:buFont typeface="Wingdings" panose="05000000000000000000" pitchFamily="2" charset="2"/>
                        <a:buChar char="§"/>
                      </a:pPr>
                      <a:r>
                        <a:rPr lang="en-SG" sz="1800" baseline="0" dirty="0" smtClean="0"/>
                        <a:t>1 year ACAMS membership: USD $ 295</a:t>
                      </a:r>
                    </a:p>
                    <a:p>
                      <a:pPr marL="285750" indent="-285750">
                        <a:buFont typeface="Wingdings" panose="05000000000000000000" pitchFamily="2" charset="2"/>
                        <a:buChar char="§"/>
                      </a:pPr>
                      <a:r>
                        <a:rPr lang="en-SG" sz="1800" baseline="0" dirty="0" smtClean="0"/>
                        <a:t>ACAMS Singapore AML Regime: USD $ 148.50</a:t>
                      </a:r>
                      <a:endParaRPr lang="en-SG" sz="1800" dirty="0" smtClean="0"/>
                    </a:p>
                    <a:p>
                      <a:endParaRPr lang="en-SG" sz="1800" dirty="0"/>
                    </a:p>
                  </a:txBody>
                  <a:tcPr>
                    <a:solidFill>
                      <a:srgbClr val="D6FADA"/>
                    </a:solidFill>
                  </a:tcPr>
                </a:tc>
                <a:tc>
                  <a:txBody>
                    <a:bodyPr/>
                    <a:lstStyle/>
                    <a:p>
                      <a:pPr algn="ctr"/>
                      <a:endParaRPr lang="en-SG" sz="1800" b="1" dirty="0" smtClean="0"/>
                    </a:p>
                    <a:p>
                      <a:pPr algn="ctr"/>
                      <a:r>
                        <a:rPr lang="en-SG" sz="1800" b="1" dirty="0" smtClean="0"/>
                        <a:t> USD $ </a:t>
                      </a:r>
                      <a:r>
                        <a:rPr lang="en-SG" sz="1800" b="1" dirty="0" smtClean="0"/>
                        <a:t>892</a:t>
                      </a:r>
                      <a:r>
                        <a:rPr lang="en-SG" sz="1800" b="1" baseline="0" dirty="0" smtClean="0"/>
                        <a:t> </a:t>
                      </a:r>
                      <a:r>
                        <a:rPr lang="en-SG" sz="1800" b="1" dirty="0" smtClean="0"/>
                        <a:t>(</a:t>
                      </a:r>
                      <a:r>
                        <a:rPr lang="en-SG" sz="1800" b="1" baseline="0" dirty="0" smtClean="0"/>
                        <a:t> </a:t>
                      </a:r>
                      <a:r>
                        <a:rPr lang="en-SG" sz="1800" b="1" baseline="0" dirty="0" smtClean="0"/>
                        <a:t>actual fee spent after refund)</a:t>
                      </a:r>
                      <a:endParaRPr lang="en-SG" sz="1800" b="1" dirty="0"/>
                    </a:p>
                  </a:txBody>
                  <a:tcPr>
                    <a:solidFill>
                      <a:srgbClr val="D6FADA"/>
                    </a:solidFill>
                  </a:tcPr>
                </a:tc>
                <a:extLst>
                  <a:ext uri="{0D108BD9-81ED-4DB2-BD59-A6C34878D82A}">
                    <a16:rowId xmlns:a16="http://schemas.microsoft.com/office/drawing/2014/main" val="1011126588"/>
                  </a:ext>
                </a:extLst>
              </a:tr>
              <a:tr h="1562737">
                <a:tc>
                  <a:txBody>
                    <a:bodyPr/>
                    <a:lstStyle/>
                    <a:p>
                      <a:r>
                        <a:rPr lang="en-SG" sz="1800" b="1" dirty="0" smtClean="0"/>
                        <a:t>With 90% IBF Refund</a:t>
                      </a:r>
                      <a:r>
                        <a:rPr lang="en-SG" sz="1800" b="1" baseline="0" dirty="0" smtClean="0"/>
                        <a:t> For Spore citizens</a:t>
                      </a:r>
                      <a:r>
                        <a:rPr lang="en-SG" sz="1800" baseline="0" dirty="0" smtClean="0"/>
                        <a:t> 40 years and above:</a:t>
                      </a:r>
                    </a:p>
                    <a:p>
                      <a:endParaRPr lang="en-SG" sz="1800" baseline="0" dirty="0" smtClean="0"/>
                    </a:p>
                    <a:p>
                      <a:pPr marL="285750" indent="-285750">
                        <a:buFont typeface="Wingdings" panose="05000000000000000000" pitchFamily="2" charset="2"/>
                        <a:buChar char="§"/>
                      </a:pPr>
                      <a:r>
                        <a:rPr lang="en-SG" sz="1800" baseline="0" dirty="0" smtClean="0"/>
                        <a:t>CAMS </a:t>
                      </a:r>
                      <a:r>
                        <a:rPr lang="en-SG" sz="1800" baseline="0" dirty="0" smtClean="0"/>
                        <a:t>Certification ( USD $ 1,495) : </a:t>
                      </a:r>
                      <a:r>
                        <a:rPr lang="en-SG" sz="1800" baseline="0" dirty="0" smtClean="0"/>
                        <a:t>USD $ </a:t>
                      </a:r>
                      <a:r>
                        <a:rPr lang="en-SG" sz="1800" baseline="0" dirty="0" smtClean="0"/>
                        <a:t>149.50</a:t>
                      </a:r>
                      <a:endParaRPr lang="en-SG" sz="1800" baseline="0" dirty="0" smtClean="0"/>
                    </a:p>
                    <a:p>
                      <a:pPr marL="285750" indent="-285750">
                        <a:buFont typeface="Wingdings" panose="05000000000000000000" pitchFamily="2" charset="2"/>
                        <a:buChar char="§"/>
                      </a:pPr>
                      <a:r>
                        <a:rPr lang="en-SG" sz="1800" baseline="0" dirty="0" smtClean="0"/>
                        <a:t>1 year ACAMS membership: USD $ 295</a:t>
                      </a:r>
                    </a:p>
                    <a:p>
                      <a:pPr marL="285750" indent="-285750">
                        <a:buFont typeface="Wingdings" panose="05000000000000000000" pitchFamily="2" charset="2"/>
                        <a:buChar char="§"/>
                      </a:pPr>
                      <a:r>
                        <a:rPr lang="en-SG" sz="1800" baseline="0" dirty="0" smtClean="0"/>
                        <a:t>ACAMS Singapore AML Regime: USD $ 49.50</a:t>
                      </a:r>
                      <a:endParaRPr lang="en-SG" sz="1800" dirty="0" smtClean="0"/>
                    </a:p>
                    <a:p>
                      <a:endParaRPr lang="en-SG" sz="1800" dirty="0"/>
                    </a:p>
                  </a:txBody>
                  <a:tcPr>
                    <a:solidFill>
                      <a:srgbClr val="D6FADA"/>
                    </a:solidFill>
                  </a:tcPr>
                </a:tc>
                <a:tc>
                  <a:txBody>
                    <a:bodyPr/>
                    <a:lstStyle/>
                    <a:p>
                      <a:r>
                        <a:rPr lang="en-SG" sz="1800" dirty="0" smtClean="0"/>
                        <a:t>     </a:t>
                      </a:r>
                    </a:p>
                    <a:p>
                      <a:pPr algn="ctr"/>
                      <a:r>
                        <a:rPr lang="en-SG" sz="1800" dirty="0" smtClean="0"/>
                        <a:t>    </a:t>
                      </a:r>
                      <a:r>
                        <a:rPr lang="en-SG" sz="1800" b="1" dirty="0" smtClean="0"/>
                        <a:t>USD $ </a:t>
                      </a:r>
                      <a:r>
                        <a:rPr lang="en-SG" sz="1800" b="1" dirty="0" smtClean="0"/>
                        <a:t>494</a:t>
                      </a:r>
                      <a:r>
                        <a:rPr lang="en-SG" sz="1800" b="1" baseline="0" dirty="0" smtClean="0"/>
                        <a:t> </a:t>
                      </a:r>
                      <a:r>
                        <a:rPr lang="en-SG" sz="1800" b="1" dirty="0" smtClean="0"/>
                        <a:t> </a:t>
                      </a:r>
                      <a:r>
                        <a:rPr lang="en-SG" sz="1800" b="1" dirty="0" smtClean="0"/>
                        <a:t>( actual fee spent after refund)</a:t>
                      </a:r>
                      <a:endParaRPr lang="en-SG" sz="1800" b="1" dirty="0"/>
                    </a:p>
                  </a:txBody>
                  <a:tcPr>
                    <a:solidFill>
                      <a:srgbClr val="D6FADA"/>
                    </a:solidFill>
                  </a:tcPr>
                </a:tc>
                <a:extLst>
                  <a:ext uri="{0D108BD9-81ED-4DB2-BD59-A6C34878D82A}">
                    <a16:rowId xmlns:a16="http://schemas.microsoft.com/office/drawing/2014/main" val="2318762007"/>
                  </a:ext>
                </a:extLst>
              </a:tr>
            </a:tbl>
          </a:graphicData>
        </a:graphic>
      </p:graphicFrame>
    </p:spTree>
    <p:extLst>
      <p:ext uri="{BB962C8B-B14F-4D97-AF65-F5344CB8AC3E}">
        <p14:creationId xmlns:p14="http://schemas.microsoft.com/office/powerpoint/2010/main" val="265241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82" y="693253"/>
            <a:ext cx="11905672" cy="2604655"/>
          </a:xfrm>
          <a:prstGeom prst="rect">
            <a:avLst/>
          </a:prstGeom>
        </p:spPr>
      </p:pic>
      <p:sp>
        <p:nvSpPr>
          <p:cNvPr id="8" name="TextBox 7"/>
          <p:cNvSpPr txBox="1"/>
          <p:nvPr/>
        </p:nvSpPr>
        <p:spPr>
          <a:xfrm>
            <a:off x="83126" y="101506"/>
            <a:ext cx="11905673" cy="1077218"/>
          </a:xfrm>
          <a:prstGeom prst="rect">
            <a:avLst/>
          </a:prstGeom>
          <a:solidFill>
            <a:srgbClr val="006666"/>
          </a:solidFill>
        </p:spPr>
        <p:txBody>
          <a:bodyPr wrap="square" rtlCol="0">
            <a:spAutoFit/>
          </a:bodyPr>
          <a:lstStyle/>
          <a:p>
            <a:pPr algn="ctr"/>
            <a:r>
              <a:rPr lang="en-SG" sz="2000" b="1" dirty="0" smtClean="0">
                <a:solidFill>
                  <a:schemeClr val="bg1"/>
                </a:solidFill>
              </a:rPr>
              <a:t>ACAMS 11</a:t>
            </a:r>
            <a:r>
              <a:rPr lang="en-SG" sz="2000" b="1" baseline="30000" dirty="0" smtClean="0">
                <a:solidFill>
                  <a:schemeClr val="bg1"/>
                </a:solidFill>
              </a:rPr>
              <a:t>th</a:t>
            </a:r>
            <a:r>
              <a:rPr lang="en-SG" sz="2000" b="1" dirty="0" smtClean="0">
                <a:solidFill>
                  <a:schemeClr val="bg1"/>
                </a:solidFill>
              </a:rPr>
              <a:t> Annual Singapore Symposium on AML &amp; FCC Tools and Techniques.</a:t>
            </a:r>
          </a:p>
          <a:p>
            <a:pPr algn="ctr"/>
            <a:r>
              <a:rPr lang="en-SG" sz="2000" b="1" dirty="0" smtClean="0">
                <a:solidFill>
                  <a:schemeClr val="bg1"/>
                </a:solidFill>
              </a:rPr>
              <a:t> 18</a:t>
            </a:r>
            <a:r>
              <a:rPr lang="en-SG" sz="2000" b="1" baseline="30000" dirty="0" smtClean="0">
                <a:solidFill>
                  <a:schemeClr val="bg1"/>
                </a:solidFill>
              </a:rPr>
              <a:t>th</a:t>
            </a:r>
            <a:r>
              <a:rPr lang="en-SG" sz="2000" b="1" dirty="0" smtClean="0">
                <a:solidFill>
                  <a:schemeClr val="bg1"/>
                </a:solidFill>
              </a:rPr>
              <a:t> November 2019</a:t>
            </a:r>
          </a:p>
          <a:p>
            <a:pPr algn="ctr"/>
            <a:r>
              <a:rPr lang="en-SG" sz="2000" b="1" dirty="0" smtClean="0">
                <a:solidFill>
                  <a:schemeClr val="bg1"/>
                </a:solidFill>
              </a:rPr>
              <a:t>The Westin, Singapore</a:t>
            </a:r>
            <a:r>
              <a:rPr lang="en-SG" sz="2400" b="1" dirty="0" smtClean="0">
                <a:solidFill>
                  <a:schemeClr val="bg1"/>
                </a:solidFill>
              </a:rPr>
              <a:t>.</a:t>
            </a:r>
            <a:endParaRPr lang="en-SG" sz="2400" b="1" dirty="0">
              <a:solidFill>
                <a:schemeClr val="bg1"/>
              </a:solidFill>
            </a:endParaRPr>
          </a:p>
        </p:txBody>
      </p:sp>
      <p:sp>
        <p:nvSpPr>
          <p:cNvPr id="11" name="TextBox 10"/>
          <p:cNvSpPr txBox="1"/>
          <p:nvPr/>
        </p:nvSpPr>
        <p:spPr>
          <a:xfrm>
            <a:off x="249380" y="2857964"/>
            <a:ext cx="6179129" cy="3816429"/>
          </a:xfrm>
          <a:prstGeom prst="rect">
            <a:avLst/>
          </a:prstGeom>
          <a:solidFill>
            <a:schemeClr val="bg1"/>
          </a:solidFill>
          <a:ln>
            <a:solidFill>
              <a:srgbClr val="006666"/>
            </a:solidFill>
          </a:ln>
          <a:effectLst>
            <a:glow rad="101600">
              <a:schemeClr val="accent6">
                <a:satMod val="175000"/>
                <a:alpha val="40000"/>
              </a:schemeClr>
            </a:glow>
          </a:effectLst>
          <a:scene3d>
            <a:camera prst="orthographicFront"/>
            <a:lightRig rig="threePt" dir="t"/>
          </a:scene3d>
          <a:sp3d>
            <a:bevelT prst="angle"/>
          </a:sp3d>
        </p:spPr>
        <p:txBody>
          <a:bodyPr wrap="square" rtlCol="0">
            <a:spAutoFit/>
          </a:bodyPr>
          <a:lstStyle/>
          <a:p>
            <a:pPr marL="742950" lvl="1" indent="-285750">
              <a:buFont typeface="Wingdings" panose="05000000000000000000" pitchFamily="2" charset="2"/>
              <a:buChar char="Ø"/>
            </a:pPr>
            <a:endParaRPr lang="en-SG" sz="1600" b="1" dirty="0" smtClean="0"/>
          </a:p>
          <a:p>
            <a:pPr marL="285750" indent="-285750">
              <a:buFont typeface="Wingdings" panose="05000000000000000000" pitchFamily="2" charset="2"/>
              <a:buChar char="Ø"/>
            </a:pPr>
            <a:r>
              <a:rPr lang="en-SG" sz="1600" b="1" dirty="0" smtClean="0"/>
              <a:t>Regulatory Update: </a:t>
            </a:r>
            <a:r>
              <a:rPr lang="en-SG" sz="1600" dirty="0" err="1" smtClean="0"/>
              <a:t>Analyzing</a:t>
            </a:r>
            <a:r>
              <a:rPr lang="en-SG" sz="1600" dirty="0" smtClean="0"/>
              <a:t> Regional AML Regulatory New Trends and Developments;</a:t>
            </a:r>
          </a:p>
          <a:p>
            <a:pPr marL="285750" indent="-285750">
              <a:buFont typeface="Wingdings" panose="05000000000000000000" pitchFamily="2" charset="2"/>
              <a:buChar char="Ø"/>
            </a:pPr>
            <a:endParaRPr lang="en-SG" sz="1600" b="1" dirty="0"/>
          </a:p>
          <a:p>
            <a:pPr marL="285750" indent="-285750">
              <a:buFont typeface="Wingdings" panose="05000000000000000000" pitchFamily="2" charset="2"/>
              <a:buChar char="Ø"/>
            </a:pPr>
            <a:r>
              <a:rPr lang="en-GB" sz="1600" b="1" dirty="0" smtClean="0"/>
              <a:t>Crafting </a:t>
            </a:r>
            <a:r>
              <a:rPr lang="en-GB" sz="1600" b="1" dirty="0"/>
              <a:t>Processes </a:t>
            </a:r>
            <a:r>
              <a:rPr lang="en-GB" sz="1600" dirty="0"/>
              <a:t>to Combat Illicit Money Flows in the APAC </a:t>
            </a:r>
            <a:r>
              <a:rPr lang="en-GB" sz="1600" dirty="0" smtClean="0"/>
              <a:t>Region</a:t>
            </a:r>
            <a:r>
              <a:rPr lang="en-SG" sz="1600" dirty="0" smtClean="0"/>
              <a:t>.</a:t>
            </a:r>
          </a:p>
          <a:p>
            <a:pPr marL="285750" indent="-285750">
              <a:buFont typeface="Wingdings" panose="05000000000000000000" pitchFamily="2" charset="2"/>
              <a:buChar char="Ø"/>
            </a:pPr>
            <a:endParaRPr lang="en-SG" sz="1600" dirty="0"/>
          </a:p>
          <a:p>
            <a:pPr marL="285750" indent="-285750">
              <a:buFont typeface="Wingdings" panose="05000000000000000000" pitchFamily="2" charset="2"/>
              <a:buChar char="Ø"/>
            </a:pPr>
            <a:r>
              <a:rPr lang="en-GB" sz="1600" b="1" dirty="0" err="1"/>
              <a:t>FinTech</a:t>
            </a:r>
            <a:r>
              <a:rPr lang="en-GB" sz="1600" b="1" dirty="0"/>
              <a:t> Update: </a:t>
            </a:r>
            <a:r>
              <a:rPr lang="en-GB" sz="1600" dirty="0"/>
              <a:t>Strengthening Electronic Payment Systems with New Technologies to Mitigate </a:t>
            </a:r>
            <a:r>
              <a:rPr lang="en-GB" sz="1600" dirty="0" smtClean="0"/>
              <a:t>Abuse.</a:t>
            </a:r>
          </a:p>
          <a:p>
            <a:pPr marL="285750" indent="-285750">
              <a:buFont typeface="Wingdings" panose="05000000000000000000" pitchFamily="2" charset="2"/>
              <a:buChar char="Ø"/>
            </a:pPr>
            <a:endParaRPr lang="en-GB" sz="1600" b="1" dirty="0"/>
          </a:p>
          <a:p>
            <a:pPr marL="285750" indent="-285750">
              <a:buFont typeface="Wingdings" panose="05000000000000000000" pitchFamily="2" charset="2"/>
              <a:buChar char="Ø"/>
            </a:pPr>
            <a:r>
              <a:rPr lang="en-GB" sz="1600" b="1" dirty="0"/>
              <a:t>Developing a Better Culture of Compliance within the Casino </a:t>
            </a:r>
            <a:r>
              <a:rPr lang="en-GB" sz="1600" b="1" dirty="0" smtClean="0"/>
              <a:t>Industry.</a:t>
            </a:r>
            <a:endParaRPr lang="en-SG" sz="1600" dirty="0" smtClean="0"/>
          </a:p>
          <a:p>
            <a:pPr algn="ctr"/>
            <a:r>
              <a:rPr lang="en-GB" b="1" dirty="0" smtClean="0"/>
              <a:t>Interactive Afternoon Workshop:</a:t>
            </a:r>
          </a:p>
          <a:p>
            <a:pPr algn="ctr"/>
            <a:r>
              <a:rPr lang="en-GB" sz="1600" b="1" dirty="0" smtClean="0"/>
              <a:t>Digital </a:t>
            </a:r>
            <a:r>
              <a:rPr lang="en-GB" sz="1600" b="1" dirty="0"/>
              <a:t>Identity and </a:t>
            </a:r>
            <a:r>
              <a:rPr lang="en-GB" sz="1600" b="1" dirty="0" smtClean="0"/>
              <a:t>e-KYC</a:t>
            </a:r>
            <a:r>
              <a:rPr lang="en-GB" sz="1600" b="1" dirty="0"/>
              <a:t>: How to Look at the Growing Technology Requirements and Financial Crime-related </a:t>
            </a:r>
            <a:r>
              <a:rPr lang="en-GB" sz="1600" b="1" dirty="0" smtClean="0"/>
              <a:t>Risks.</a:t>
            </a:r>
          </a:p>
          <a:p>
            <a:endParaRPr lang="en-SG" sz="1600" dirty="0"/>
          </a:p>
        </p:txBody>
      </p:sp>
      <p:sp>
        <p:nvSpPr>
          <p:cNvPr id="13" name="Wave 12"/>
          <p:cNvSpPr/>
          <p:nvPr/>
        </p:nvSpPr>
        <p:spPr>
          <a:xfrm>
            <a:off x="6881091" y="1217178"/>
            <a:ext cx="4941453" cy="1640786"/>
          </a:xfrm>
          <a:prstGeom prst="wave">
            <a:avLst>
              <a:gd name="adj1" fmla="val 12500"/>
              <a:gd name="adj2" fmla="val 747"/>
            </a:avLst>
          </a:prstGeom>
          <a:solidFill>
            <a:schemeClr val="accent4">
              <a:lumMod val="40000"/>
              <a:lumOff val="60000"/>
            </a:schemeClr>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tx1"/>
                </a:solidFill>
              </a:rPr>
              <a:t>Free 1 Day Live CAMS + ACAMS Spore AML Regime Exam Prep- Sunday 17</a:t>
            </a:r>
            <a:r>
              <a:rPr lang="en-SG" b="1" baseline="30000" dirty="0" smtClean="0">
                <a:solidFill>
                  <a:schemeClr val="tx1"/>
                </a:solidFill>
              </a:rPr>
              <a:t>th</a:t>
            </a:r>
            <a:r>
              <a:rPr lang="en-SG" b="1" dirty="0" smtClean="0">
                <a:solidFill>
                  <a:schemeClr val="tx1"/>
                </a:solidFill>
              </a:rPr>
              <a:t> Nov 2019 for attendees registered for CAMS.</a:t>
            </a:r>
            <a:endParaRPr lang="en-SG" b="1" dirty="0">
              <a:solidFill>
                <a:schemeClr val="tx1"/>
              </a:solidFill>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3690" t="-7413" r="5357" b="600"/>
          <a:stretch/>
        </p:blipFill>
        <p:spPr>
          <a:xfrm>
            <a:off x="10196945" y="63052"/>
            <a:ext cx="1699491" cy="1092908"/>
          </a:xfrm>
          <a:prstGeom prst="rect">
            <a:avLst/>
          </a:prstGeom>
          <a:scene3d>
            <a:camera prst="orthographicFront"/>
            <a:lightRig rig="threePt" dir="t"/>
          </a:scene3d>
          <a:sp3d>
            <a:bevelT prst="angle"/>
          </a:sp3d>
        </p:spPr>
      </p:pic>
      <p:sp>
        <p:nvSpPr>
          <p:cNvPr id="17" name="TextBox 16"/>
          <p:cNvSpPr txBox="1"/>
          <p:nvPr/>
        </p:nvSpPr>
        <p:spPr>
          <a:xfrm>
            <a:off x="6649026" y="3336362"/>
            <a:ext cx="5183911" cy="1200329"/>
          </a:xfrm>
          <a:prstGeom prst="rect">
            <a:avLst/>
          </a:prstGeom>
          <a:solidFill>
            <a:schemeClr val="accent4">
              <a:lumMod val="60000"/>
              <a:lumOff val="40000"/>
            </a:schemeClr>
          </a:solidFill>
          <a:ln>
            <a:solidFill>
              <a:srgbClr val="C00000"/>
            </a:solidFill>
          </a:ln>
          <a:scene3d>
            <a:camera prst="orthographicFront"/>
            <a:lightRig rig="threePt" dir="t"/>
          </a:scene3d>
          <a:sp3d>
            <a:bevelT prst="angle"/>
          </a:sp3d>
        </p:spPr>
        <p:txBody>
          <a:bodyPr wrap="square" rtlCol="0">
            <a:spAutoFit/>
          </a:bodyPr>
          <a:lstStyle/>
          <a:p>
            <a:pPr marL="285750" indent="-285750">
              <a:buFont typeface="Wingdings" panose="05000000000000000000" pitchFamily="2" charset="2"/>
              <a:buChar char="§"/>
            </a:pPr>
            <a:r>
              <a:rPr lang="en-SG" b="1" dirty="0" smtClean="0"/>
              <a:t>50 % funding for Spore citizens under 40 </a:t>
            </a:r>
            <a:r>
              <a:rPr lang="en-SG" b="1" dirty="0" err="1" smtClean="0"/>
              <a:t>yrs</a:t>
            </a:r>
            <a:r>
              <a:rPr lang="en-SG" b="1" dirty="0" smtClean="0"/>
              <a:t> and PR’s.</a:t>
            </a:r>
          </a:p>
          <a:p>
            <a:pPr marL="285750" indent="-285750">
              <a:buFont typeface="Wingdings" panose="05000000000000000000" pitchFamily="2" charset="2"/>
              <a:buChar char="§"/>
            </a:pPr>
            <a:r>
              <a:rPr lang="en-SG" b="1" dirty="0" smtClean="0"/>
              <a:t>90 % funding for Spore citizens over 40 </a:t>
            </a:r>
            <a:r>
              <a:rPr lang="en-SG" b="1" dirty="0" err="1" smtClean="0"/>
              <a:t>yrs</a:t>
            </a:r>
            <a:r>
              <a:rPr lang="en-SG" b="1" dirty="0"/>
              <a:t> </a:t>
            </a:r>
            <a:r>
              <a:rPr lang="en-SG" b="1" dirty="0" smtClean="0"/>
              <a:t>of age.</a:t>
            </a:r>
            <a:endParaRPr lang="en-SG" b="1" dirty="0"/>
          </a:p>
          <a:p>
            <a:pPr marL="285750" indent="-285750">
              <a:buFont typeface="Wingdings" panose="05000000000000000000" pitchFamily="2" charset="2"/>
              <a:buChar char="§"/>
            </a:pPr>
            <a:r>
              <a:rPr lang="en-SG" b="1" dirty="0" smtClean="0"/>
              <a:t>Company sponsored attendees only.</a:t>
            </a:r>
            <a:endParaRPr lang="en-SG"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026" y="4699576"/>
            <a:ext cx="5173518" cy="1341005"/>
          </a:xfrm>
          <a:prstGeom prst="rect">
            <a:avLst/>
          </a:prstGeom>
        </p:spPr>
      </p:pic>
    </p:spTree>
    <p:extLst>
      <p:ext uri="{BB962C8B-B14F-4D97-AF65-F5344CB8AC3E}">
        <p14:creationId xmlns:p14="http://schemas.microsoft.com/office/powerpoint/2010/main" val="375523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819"/>
            <a:ext cx="10515600" cy="1022555"/>
          </a:xfrm>
          <a:solidFill>
            <a:srgbClr val="006666"/>
          </a:solidFill>
        </p:spPr>
        <p:txBody>
          <a:bodyPr>
            <a:normAutofit fontScale="90000"/>
          </a:bodyPr>
          <a:lstStyle/>
          <a:p>
            <a:pPr algn="ctr"/>
            <a:r>
              <a:rPr lang="en-SG" sz="2400" b="1" dirty="0" smtClean="0">
                <a:solidFill>
                  <a:schemeClr val="bg1"/>
                </a:solidFill>
                <a:latin typeface="+mn-lt"/>
              </a:rPr>
              <a:t>Free</a:t>
            </a:r>
            <a:r>
              <a:rPr lang="en-SG" sz="2400" b="1" dirty="0" smtClean="0">
                <a:latin typeface="+mn-lt"/>
              </a:rPr>
              <a:t> </a:t>
            </a:r>
            <a:r>
              <a:rPr lang="en-SG" sz="2400" b="1" dirty="0" smtClean="0">
                <a:solidFill>
                  <a:schemeClr val="bg1"/>
                </a:solidFill>
                <a:latin typeface="+mn-lt"/>
              </a:rPr>
              <a:t>1 Day CAMS Exam + ACAMS Spore AML Regime Exam Preparation</a:t>
            </a:r>
            <a:br>
              <a:rPr lang="en-SG" sz="2400" b="1" dirty="0" smtClean="0">
                <a:solidFill>
                  <a:schemeClr val="bg1"/>
                </a:solidFill>
                <a:latin typeface="+mn-lt"/>
              </a:rPr>
            </a:br>
            <a:r>
              <a:rPr lang="en-SG" sz="2400" b="1" dirty="0" smtClean="0">
                <a:solidFill>
                  <a:schemeClr val="bg1"/>
                </a:solidFill>
                <a:latin typeface="+mn-lt"/>
              </a:rPr>
              <a:t>Sunday 17</a:t>
            </a:r>
            <a:r>
              <a:rPr lang="en-SG" sz="2400" b="1" baseline="30000" dirty="0" smtClean="0">
                <a:solidFill>
                  <a:schemeClr val="bg1"/>
                </a:solidFill>
                <a:latin typeface="+mn-lt"/>
              </a:rPr>
              <a:t>th</a:t>
            </a:r>
            <a:r>
              <a:rPr lang="en-SG" sz="2400" b="1" dirty="0" smtClean="0">
                <a:solidFill>
                  <a:schemeClr val="bg1"/>
                </a:solidFill>
                <a:latin typeface="+mn-lt"/>
              </a:rPr>
              <a:t> November 2019</a:t>
            </a:r>
            <a:br>
              <a:rPr lang="en-SG" sz="2400" b="1" dirty="0" smtClean="0">
                <a:solidFill>
                  <a:schemeClr val="bg1"/>
                </a:solidFill>
                <a:latin typeface="+mn-lt"/>
              </a:rPr>
            </a:br>
            <a:r>
              <a:rPr lang="en-SG" sz="2400" b="1" dirty="0" smtClean="0">
                <a:solidFill>
                  <a:schemeClr val="bg1"/>
                </a:solidFill>
                <a:latin typeface="+mn-lt"/>
              </a:rPr>
              <a:t>The Westin, Singapore</a:t>
            </a:r>
            <a:endParaRPr lang="en-SG" sz="2400" b="1" dirty="0">
              <a:solidFill>
                <a:schemeClr val="bg1"/>
              </a:solidFill>
              <a:latin typeface="+mn-lt"/>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27819"/>
            <a:ext cx="1371600" cy="1066800"/>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8166" r="69722"/>
          <a:stretch/>
        </p:blipFill>
        <p:spPr>
          <a:xfrm>
            <a:off x="7846142" y="1486979"/>
            <a:ext cx="3942735" cy="4994785"/>
          </a:xfrm>
          <a:prstGeom prst="rect">
            <a:avLst/>
          </a:prstGeom>
          <a:solidFill>
            <a:srgbClr val="006666"/>
          </a:solidFill>
          <a:scene3d>
            <a:camera prst="orthographicFront"/>
            <a:lightRig rig="threePt" dir="t"/>
          </a:scene3d>
          <a:sp3d>
            <a:bevelT prst="angle"/>
          </a:sp3d>
        </p:spPr>
      </p:pic>
      <p:sp>
        <p:nvSpPr>
          <p:cNvPr id="7" name="TextBox 6"/>
          <p:cNvSpPr txBox="1"/>
          <p:nvPr/>
        </p:nvSpPr>
        <p:spPr>
          <a:xfrm>
            <a:off x="294968" y="1465006"/>
            <a:ext cx="7079226" cy="5324535"/>
          </a:xfrm>
          <a:prstGeom prst="rect">
            <a:avLst/>
          </a:prstGeom>
          <a:solidFill>
            <a:srgbClr val="D6FADA"/>
          </a:solidFill>
          <a:ln>
            <a:solidFill>
              <a:schemeClr val="tx1"/>
            </a:solidFill>
          </a:ln>
          <a:scene3d>
            <a:camera prst="orthographicFront"/>
            <a:lightRig rig="threePt" dir="t"/>
          </a:scene3d>
          <a:sp3d>
            <a:bevelT prst="angle"/>
          </a:sp3d>
        </p:spPr>
        <p:txBody>
          <a:bodyPr wrap="square" rtlCol="0">
            <a:spAutoFit/>
          </a:bodyPr>
          <a:lstStyle/>
          <a:p>
            <a:pPr marL="285750" indent="-285750">
              <a:buFont typeface="Wingdings" panose="05000000000000000000" pitchFamily="2" charset="2"/>
              <a:buChar char="Ø"/>
            </a:pPr>
            <a:r>
              <a:rPr lang="en-SG" sz="2000" b="1" dirty="0" smtClean="0"/>
              <a:t>For current CAMS Registered candidates attending the ACAMS Spore Symposium on the 18</a:t>
            </a:r>
            <a:r>
              <a:rPr lang="en-SG" sz="2000" b="1" baseline="30000" dirty="0" smtClean="0"/>
              <a:t>th</a:t>
            </a:r>
            <a:r>
              <a:rPr lang="en-SG" sz="2000" b="1" dirty="0" smtClean="0"/>
              <a:t> of September 2019.</a:t>
            </a:r>
          </a:p>
          <a:p>
            <a:endParaRPr lang="en-SG" sz="2000" dirty="0" smtClean="0"/>
          </a:p>
          <a:p>
            <a:pPr marL="285750" indent="-285750">
              <a:buFont typeface="Wingdings" panose="05000000000000000000" pitchFamily="2" charset="2"/>
              <a:buChar char="Ø"/>
            </a:pPr>
            <a:r>
              <a:rPr lang="en-SG" sz="2000" b="1" dirty="0" smtClean="0"/>
              <a:t>9 am to 6 pm; breakfast, lunch and beverages provided.</a:t>
            </a:r>
          </a:p>
          <a:p>
            <a:endParaRPr lang="en-SG" sz="2000" b="1" dirty="0" smtClean="0"/>
          </a:p>
          <a:p>
            <a:pPr marL="285750" indent="-285750">
              <a:buFont typeface="Wingdings" panose="05000000000000000000" pitchFamily="2" charset="2"/>
              <a:buChar char="Ø"/>
            </a:pPr>
            <a:r>
              <a:rPr lang="en-SG" sz="2000" b="1" dirty="0" smtClean="0"/>
              <a:t>1</a:t>
            </a:r>
            <a:r>
              <a:rPr lang="en-SG" sz="2000" b="1" baseline="30000" dirty="0" smtClean="0"/>
              <a:t>st</a:t>
            </a:r>
            <a:r>
              <a:rPr lang="en-SG" sz="2000" b="1" dirty="0" smtClean="0"/>
              <a:t> time revision and live training on both CAMS exam and ACAMS Singapore AML Regime Exam.</a:t>
            </a:r>
          </a:p>
          <a:p>
            <a:endParaRPr lang="en-SG" sz="2000" b="1" dirty="0" smtClean="0"/>
          </a:p>
          <a:p>
            <a:pPr marL="285750" indent="-285750">
              <a:buFont typeface="Wingdings" panose="05000000000000000000" pitchFamily="2" charset="2"/>
              <a:buChar char="Ø"/>
            </a:pPr>
            <a:r>
              <a:rPr lang="en-SG" sz="2000" b="1" dirty="0" smtClean="0"/>
              <a:t>Practice mock exam questions.</a:t>
            </a:r>
          </a:p>
          <a:p>
            <a:endParaRPr lang="en-SG" sz="2000" b="1" dirty="0" smtClean="0"/>
          </a:p>
          <a:p>
            <a:pPr marL="285750" indent="-285750">
              <a:buFont typeface="Wingdings" panose="05000000000000000000" pitchFamily="2" charset="2"/>
              <a:buChar char="Ø"/>
            </a:pPr>
            <a:r>
              <a:rPr lang="en-SG" sz="2000" b="1" dirty="0" smtClean="0"/>
              <a:t>Takeaway notes provided of session.</a:t>
            </a:r>
          </a:p>
          <a:p>
            <a:pPr marL="285750" indent="-285750">
              <a:buFont typeface="Wingdings" panose="05000000000000000000" pitchFamily="2" charset="2"/>
              <a:buChar char="Ø"/>
            </a:pPr>
            <a:endParaRPr lang="en-SG" sz="2000" b="1" dirty="0" smtClean="0"/>
          </a:p>
          <a:p>
            <a:pPr marL="285750" indent="-285750">
              <a:buFont typeface="Wingdings" panose="05000000000000000000" pitchFamily="2" charset="2"/>
              <a:buChar char="Ø"/>
            </a:pPr>
            <a:r>
              <a:rPr lang="en-SG" sz="2000" b="1" dirty="0"/>
              <a:t>2</a:t>
            </a:r>
            <a:r>
              <a:rPr lang="en-SG" sz="2000" b="1" dirty="0" smtClean="0"/>
              <a:t> ACAMS certified tutors </a:t>
            </a:r>
            <a:r>
              <a:rPr lang="en-SG" sz="2000" dirty="0" smtClean="0"/>
              <a:t>will conduct the class and answer questions and discuss exam </a:t>
            </a:r>
            <a:r>
              <a:rPr lang="en-SG" sz="2000" dirty="0" smtClean="0"/>
              <a:t>techniques</a:t>
            </a:r>
            <a:r>
              <a:rPr lang="en-SG" sz="2000" dirty="0" smtClean="0"/>
              <a:t>.</a:t>
            </a:r>
          </a:p>
          <a:p>
            <a:pPr marL="285750" indent="-285750">
              <a:buFont typeface="Wingdings" panose="05000000000000000000" pitchFamily="2" charset="2"/>
              <a:buChar char="Ø"/>
            </a:pPr>
            <a:endParaRPr lang="en-SG" sz="2000" dirty="0"/>
          </a:p>
          <a:p>
            <a:pPr algn="ctr"/>
            <a:r>
              <a:rPr lang="en-SG" sz="2000" b="1" dirty="0" smtClean="0"/>
              <a:t>For non- symposium attendees the fee will be at USD $ 350</a:t>
            </a:r>
            <a:r>
              <a:rPr lang="en-SG" sz="2000" b="1" dirty="0" smtClean="0"/>
              <a:t>.</a:t>
            </a:r>
          </a:p>
          <a:p>
            <a:endParaRPr lang="en-SG" sz="2000" b="1" dirty="0"/>
          </a:p>
        </p:txBody>
      </p:sp>
    </p:spTree>
    <p:extLst>
      <p:ext uri="{BB962C8B-B14F-4D97-AF65-F5344CB8AC3E}">
        <p14:creationId xmlns:p14="http://schemas.microsoft.com/office/powerpoint/2010/main" val="307631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91" y="171163"/>
            <a:ext cx="7758546" cy="456910"/>
          </a:xfrm>
          <a:solidFill>
            <a:srgbClr val="006666"/>
          </a:solidFill>
          <a:ln>
            <a:solidFill>
              <a:schemeClr val="tx1">
                <a:lumMod val="95000"/>
                <a:lumOff val="5000"/>
              </a:schemeClr>
            </a:solidFill>
          </a:ln>
          <a:scene3d>
            <a:camera prst="orthographicFront"/>
            <a:lightRig rig="threePt" dir="t"/>
          </a:scene3d>
          <a:sp3d>
            <a:bevelT prst="angle"/>
          </a:sp3d>
        </p:spPr>
        <p:txBody>
          <a:bodyPr>
            <a:normAutofit fontScale="90000"/>
          </a:bodyPr>
          <a:lstStyle/>
          <a:p>
            <a:pPr algn="ctr"/>
            <a:r>
              <a:rPr lang="en-SG" sz="2400" b="1" dirty="0" smtClean="0">
                <a:solidFill>
                  <a:schemeClr val="bg1"/>
                </a:solidFill>
              </a:rPr>
              <a:t>Attendance Fee For Spore Symposium 2019 With FTS-IBF Funding</a:t>
            </a:r>
            <a:endParaRPr lang="en-SG" sz="24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22372213"/>
              </p:ext>
            </p:extLst>
          </p:nvPr>
        </p:nvGraphicFramePr>
        <p:xfrm>
          <a:off x="101600" y="794330"/>
          <a:ext cx="11914910" cy="5293121"/>
        </p:xfrm>
        <a:graphic>
          <a:graphicData uri="http://schemas.openxmlformats.org/drawingml/2006/table">
            <a:tbl>
              <a:tblPr firstRow="1" bandRow="1">
                <a:tableStyleId>{5C22544A-7EE6-4342-B048-85BDC9FD1C3A}</a:tableStyleId>
              </a:tblPr>
              <a:tblGrid>
                <a:gridCol w="3990266">
                  <a:extLst>
                    <a:ext uri="{9D8B030D-6E8A-4147-A177-3AD203B41FA5}">
                      <a16:colId xmlns:a16="http://schemas.microsoft.com/office/drawing/2014/main" val="792113397"/>
                    </a:ext>
                  </a:extLst>
                </a:gridCol>
                <a:gridCol w="3962322">
                  <a:extLst>
                    <a:ext uri="{9D8B030D-6E8A-4147-A177-3AD203B41FA5}">
                      <a16:colId xmlns:a16="http://schemas.microsoft.com/office/drawing/2014/main" val="3696298669"/>
                    </a:ext>
                  </a:extLst>
                </a:gridCol>
                <a:gridCol w="3962322">
                  <a:extLst>
                    <a:ext uri="{9D8B030D-6E8A-4147-A177-3AD203B41FA5}">
                      <a16:colId xmlns:a16="http://schemas.microsoft.com/office/drawing/2014/main" val="2656627888"/>
                    </a:ext>
                  </a:extLst>
                </a:gridCol>
              </a:tblGrid>
              <a:tr h="1178321">
                <a:tc>
                  <a:txBody>
                    <a:bodyPr/>
                    <a:lstStyle/>
                    <a:p>
                      <a:pPr algn="ctr"/>
                      <a:r>
                        <a:rPr lang="en-SG" sz="1800" dirty="0" smtClean="0">
                          <a:solidFill>
                            <a:schemeClr val="tx1"/>
                          </a:solidFill>
                          <a:latin typeface="+mn-lt"/>
                        </a:rPr>
                        <a:t>*Only</a:t>
                      </a:r>
                      <a:r>
                        <a:rPr lang="en-SG" sz="1800" baseline="0" dirty="0" smtClean="0">
                          <a:solidFill>
                            <a:schemeClr val="tx1"/>
                          </a:solidFill>
                          <a:latin typeface="+mn-lt"/>
                        </a:rPr>
                        <a:t> company sponsored Singapore citizens and permanent residents are eligible for this FTS-IBF funding. Refund will be issued after attending event.</a:t>
                      </a:r>
                      <a:endParaRPr lang="en-SG" sz="1800" dirty="0" smtClean="0">
                        <a:solidFill>
                          <a:schemeClr val="tx1"/>
                        </a:solidFill>
                        <a:latin typeface="+mn-lt"/>
                      </a:endParaRPr>
                    </a:p>
                  </a:txBody>
                  <a:tcPr>
                    <a:solidFill>
                      <a:srgbClr val="6DC9A8"/>
                    </a:solidFill>
                  </a:tcPr>
                </a:tc>
                <a:tc>
                  <a:txBody>
                    <a:bodyPr/>
                    <a:lstStyle/>
                    <a:p>
                      <a:pPr algn="ctr"/>
                      <a:endParaRPr lang="en-SG" sz="1800" b="1" dirty="0" smtClean="0">
                        <a:solidFill>
                          <a:schemeClr val="tx1"/>
                        </a:solidFill>
                        <a:latin typeface="+mn-lt"/>
                      </a:endParaRPr>
                    </a:p>
                    <a:p>
                      <a:pPr algn="ctr"/>
                      <a:r>
                        <a:rPr lang="en-SG" sz="1800" b="1" dirty="0" smtClean="0">
                          <a:solidFill>
                            <a:schemeClr val="tx1"/>
                          </a:solidFill>
                          <a:latin typeface="+mn-lt"/>
                        </a:rPr>
                        <a:t>For ACAMS members</a:t>
                      </a:r>
                      <a:endParaRPr lang="en-SG" sz="1800" b="1" dirty="0">
                        <a:solidFill>
                          <a:schemeClr val="tx1"/>
                        </a:solidFill>
                        <a:latin typeface="+mn-lt"/>
                      </a:endParaRPr>
                    </a:p>
                  </a:txBody>
                  <a:tcPr>
                    <a:solidFill>
                      <a:srgbClr val="6DC9A8"/>
                    </a:solidFill>
                  </a:tcPr>
                </a:tc>
                <a:tc>
                  <a:txBody>
                    <a:bodyPr/>
                    <a:lstStyle/>
                    <a:p>
                      <a:pPr algn="ctr"/>
                      <a:endParaRPr lang="en-SG" sz="1800" b="1" dirty="0" smtClean="0">
                        <a:solidFill>
                          <a:schemeClr val="tx1"/>
                        </a:solidFill>
                        <a:latin typeface="+mn-lt"/>
                      </a:endParaRPr>
                    </a:p>
                    <a:p>
                      <a:pPr algn="ctr"/>
                      <a:r>
                        <a:rPr lang="en-SG" sz="1800" b="1" dirty="0" smtClean="0">
                          <a:solidFill>
                            <a:schemeClr val="tx1"/>
                          </a:solidFill>
                          <a:latin typeface="+mn-lt"/>
                        </a:rPr>
                        <a:t>For Non-ACAMS</a:t>
                      </a:r>
                      <a:r>
                        <a:rPr lang="en-SG" sz="1800" b="1" baseline="0" dirty="0" smtClean="0">
                          <a:solidFill>
                            <a:schemeClr val="tx1"/>
                          </a:solidFill>
                          <a:latin typeface="+mn-lt"/>
                        </a:rPr>
                        <a:t> members</a:t>
                      </a:r>
                      <a:endParaRPr lang="en-SG" sz="1800" b="1" dirty="0">
                        <a:solidFill>
                          <a:schemeClr val="tx1"/>
                        </a:solidFill>
                        <a:latin typeface="+mn-lt"/>
                      </a:endParaRPr>
                    </a:p>
                  </a:txBody>
                  <a:tcPr>
                    <a:solidFill>
                      <a:srgbClr val="6DC9A8"/>
                    </a:solidFill>
                  </a:tcPr>
                </a:tc>
                <a:extLst>
                  <a:ext uri="{0D108BD9-81ED-4DB2-BD59-A6C34878D82A}">
                    <a16:rowId xmlns:a16="http://schemas.microsoft.com/office/drawing/2014/main" val="3436391093"/>
                  </a:ext>
                </a:extLst>
              </a:tr>
              <a:tr h="1178321">
                <a:tc>
                  <a:txBody>
                    <a:bodyPr/>
                    <a:lstStyle/>
                    <a:p>
                      <a:endParaRPr lang="en-SG" sz="1800" b="1" dirty="0" smtClean="0">
                        <a:solidFill>
                          <a:schemeClr val="tx1"/>
                        </a:solidFill>
                        <a:latin typeface="+mn-lt"/>
                      </a:endParaRPr>
                    </a:p>
                    <a:p>
                      <a:pPr algn="ctr"/>
                      <a:r>
                        <a:rPr lang="en-SG" sz="1800" b="1" dirty="0" smtClean="0">
                          <a:solidFill>
                            <a:schemeClr val="tx1"/>
                          </a:solidFill>
                          <a:latin typeface="+mn-lt"/>
                        </a:rPr>
                        <a:t>For</a:t>
                      </a:r>
                      <a:r>
                        <a:rPr lang="en-SG" sz="1800" b="1" baseline="0" dirty="0" smtClean="0">
                          <a:solidFill>
                            <a:schemeClr val="tx1"/>
                          </a:solidFill>
                          <a:latin typeface="+mn-lt"/>
                        </a:rPr>
                        <a:t> all non- Singapore citizens and PR’s rate:</a:t>
                      </a:r>
                      <a:endParaRPr lang="en-SG" sz="1800" b="1" dirty="0" smtClean="0">
                        <a:solidFill>
                          <a:schemeClr val="tx1"/>
                        </a:solidFill>
                        <a:latin typeface="+mn-lt"/>
                      </a:endParaRPr>
                    </a:p>
                  </a:txBody>
                  <a:tcPr>
                    <a:solidFill>
                      <a:srgbClr val="D6FADA"/>
                    </a:solidFill>
                  </a:tcPr>
                </a:tc>
                <a:tc>
                  <a:txBody>
                    <a:bodyPr/>
                    <a:lstStyle/>
                    <a:p>
                      <a:pPr algn="ctr"/>
                      <a:endParaRPr lang="en-SG" sz="1800" b="1" dirty="0" smtClean="0">
                        <a:solidFill>
                          <a:schemeClr val="tx1"/>
                        </a:solidFill>
                        <a:latin typeface="+mn-lt"/>
                      </a:endParaRPr>
                    </a:p>
                    <a:p>
                      <a:pPr algn="ctr"/>
                      <a:r>
                        <a:rPr lang="en-SG" sz="1800" b="1" dirty="0" smtClean="0">
                          <a:solidFill>
                            <a:schemeClr val="tx1"/>
                          </a:solidFill>
                          <a:latin typeface="+mn-lt"/>
                        </a:rPr>
                        <a:t>USD $ 625</a:t>
                      </a:r>
                      <a:endParaRPr lang="en-SG" sz="1800" b="1" dirty="0">
                        <a:solidFill>
                          <a:schemeClr val="tx1"/>
                        </a:solidFill>
                        <a:latin typeface="+mn-lt"/>
                      </a:endParaRPr>
                    </a:p>
                  </a:txBody>
                  <a:tcPr>
                    <a:solidFill>
                      <a:srgbClr val="D6FADA"/>
                    </a:solidFill>
                  </a:tcPr>
                </a:tc>
                <a:tc>
                  <a:txBody>
                    <a:bodyPr/>
                    <a:lstStyle/>
                    <a:p>
                      <a:pPr algn="ctr"/>
                      <a:endParaRPr lang="en-SG" sz="1800" b="1" dirty="0" smtClean="0">
                        <a:solidFill>
                          <a:schemeClr val="tx1"/>
                        </a:solidFill>
                        <a:latin typeface="+mn-lt"/>
                      </a:endParaRPr>
                    </a:p>
                    <a:p>
                      <a:pPr algn="ctr"/>
                      <a:r>
                        <a:rPr lang="en-SG" sz="1800" b="1" dirty="0" smtClean="0">
                          <a:solidFill>
                            <a:schemeClr val="tx1"/>
                          </a:solidFill>
                          <a:latin typeface="+mn-lt"/>
                        </a:rPr>
                        <a:t>USD $ 695</a:t>
                      </a:r>
                      <a:endParaRPr lang="en-SG" sz="1800" b="1" dirty="0">
                        <a:solidFill>
                          <a:schemeClr val="tx1"/>
                        </a:solidFill>
                        <a:latin typeface="+mn-lt"/>
                      </a:endParaRPr>
                    </a:p>
                  </a:txBody>
                  <a:tcPr>
                    <a:solidFill>
                      <a:srgbClr val="D6FADA"/>
                    </a:solidFill>
                  </a:tcPr>
                </a:tc>
                <a:extLst>
                  <a:ext uri="{0D108BD9-81ED-4DB2-BD59-A6C34878D82A}">
                    <a16:rowId xmlns:a16="http://schemas.microsoft.com/office/drawing/2014/main" val="63125044"/>
                  </a:ext>
                </a:extLst>
              </a:tr>
              <a:tr h="1178321">
                <a:tc>
                  <a:txBody>
                    <a:bodyPr/>
                    <a:lstStyle/>
                    <a:p>
                      <a:pPr algn="ctr"/>
                      <a:endParaRPr lang="en-SG" sz="1800" b="1" dirty="0" smtClean="0">
                        <a:solidFill>
                          <a:schemeClr val="tx1"/>
                        </a:solidFill>
                        <a:latin typeface="+mn-lt"/>
                      </a:endParaRPr>
                    </a:p>
                    <a:p>
                      <a:pPr algn="ctr"/>
                      <a:r>
                        <a:rPr lang="en-SG" sz="1800" b="1" dirty="0" smtClean="0">
                          <a:solidFill>
                            <a:schemeClr val="tx1"/>
                          </a:solidFill>
                          <a:latin typeface="+mn-lt"/>
                        </a:rPr>
                        <a:t>For Singapore Citizens 40 years</a:t>
                      </a:r>
                      <a:r>
                        <a:rPr lang="en-SG" sz="1800" b="1" baseline="0" dirty="0" smtClean="0">
                          <a:solidFill>
                            <a:schemeClr val="tx1"/>
                          </a:solidFill>
                          <a:latin typeface="+mn-lt"/>
                        </a:rPr>
                        <a:t> and above.</a:t>
                      </a:r>
                    </a:p>
                    <a:p>
                      <a:pPr algn="ctr"/>
                      <a:r>
                        <a:rPr lang="en-SG" sz="1800" b="1" baseline="0" dirty="0" smtClean="0">
                          <a:solidFill>
                            <a:schemeClr val="tx1"/>
                          </a:solidFill>
                          <a:latin typeface="+mn-lt"/>
                        </a:rPr>
                        <a:t> 90%  after refund.</a:t>
                      </a:r>
                      <a:endParaRPr lang="en-SG" sz="1800" b="1" dirty="0" smtClean="0">
                        <a:solidFill>
                          <a:schemeClr val="tx1"/>
                        </a:solidFill>
                        <a:latin typeface="+mn-lt"/>
                      </a:endParaRPr>
                    </a:p>
                    <a:p>
                      <a:endParaRPr lang="en-SG" sz="1800" dirty="0" smtClean="0">
                        <a:latin typeface="+mn-lt"/>
                      </a:endParaRPr>
                    </a:p>
                  </a:txBody>
                  <a:tcPr>
                    <a:solidFill>
                      <a:srgbClr val="D6FADA"/>
                    </a:solidFill>
                  </a:tcPr>
                </a:tc>
                <a:tc>
                  <a:txBody>
                    <a:bodyPr/>
                    <a:lstStyle/>
                    <a:p>
                      <a:pPr algn="ctr"/>
                      <a:endParaRPr lang="en-SG" sz="1800" b="1" dirty="0" smtClean="0">
                        <a:latin typeface="+mn-lt"/>
                      </a:endParaRPr>
                    </a:p>
                    <a:p>
                      <a:pPr algn="ctr"/>
                      <a:r>
                        <a:rPr lang="en-SG" sz="1800" b="1" dirty="0" smtClean="0">
                          <a:latin typeface="+mn-lt"/>
                        </a:rPr>
                        <a:t>USD $ 62.50*</a:t>
                      </a:r>
                      <a:endParaRPr lang="en-SG" sz="1800" b="1" dirty="0">
                        <a:latin typeface="+mn-lt"/>
                      </a:endParaRPr>
                    </a:p>
                  </a:txBody>
                  <a:tcPr>
                    <a:solidFill>
                      <a:srgbClr val="D6FADA"/>
                    </a:solidFill>
                  </a:tcPr>
                </a:tc>
                <a:tc>
                  <a:txBody>
                    <a:bodyPr/>
                    <a:lstStyle/>
                    <a:p>
                      <a:pPr algn="ctr"/>
                      <a:endParaRPr lang="en-SG" sz="1800" b="1" dirty="0" smtClean="0">
                        <a:latin typeface="+mn-lt"/>
                      </a:endParaRPr>
                    </a:p>
                    <a:p>
                      <a:pPr algn="ctr"/>
                      <a:r>
                        <a:rPr lang="en-SG" sz="1800" b="1" dirty="0" smtClean="0">
                          <a:latin typeface="+mn-lt"/>
                        </a:rPr>
                        <a:t>USD $ 69.50*</a:t>
                      </a:r>
                      <a:endParaRPr lang="en-SG" sz="1800" b="1" dirty="0">
                        <a:latin typeface="+mn-lt"/>
                      </a:endParaRPr>
                    </a:p>
                  </a:txBody>
                  <a:tcPr>
                    <a:solidFill>
                      <a:srgbClr val="D6FADA"/>
                    </a:solidFill>
                  </a:tcPr>
                </a:tc>
                <a:extLst>
                  <a:ext uri="{0D108BD9-81ED-4DB2-BD59-A6C34878D82A}">
                    <a16:rowId xmlns:a16="http://schemas.microsoft.com/office/drawing/2014/main" val="3465644443"/>
                  </a:ext>
                </a:extLst>
              </a:tr>
              <a:tr h="1178321">
                <a:tc>
                  <a:txBody>
                    <a:bodyPr/>
                    <a:lstStyle/>
                    <a:p>
                      <a:pPr algn="ctr"/>
                      <a:endParaRPr lang="en-SG" sz="1800" b="1" dirty="0" smtClean="0">
                        <a:latin typeface="+mn-lt"/>
                      </a:endParaRPr>
                    </a:p>
                    <a:p>
                      <a:pPr algn="ctr"/>
                      <a:r>
                        <a:rPr lang="en-SG" sz="1800" b="1" dirty="0" smtClean="0">
                          <a:latin typeface="+mn-lt"/>
                        </a:rPr>
                        <a:t>For Singapore Citizens below</a:t>
                      </a:r>
                      <a:r>
                        <a:rPr lang="en-SG" sz="1800" b="1" baseline="0" dirty="0" smtClean="0">
                          <a:latin typeface="+mn-lt"/>
                        </a:rPr>
                        <a:t> 40 years and permanent residents.</a:t>
                      </a:r>
                    </a:p>
                    <a:p>
                      <a:pPr algn="ctr"/>
                      <a:r>
                        <a:rPr lang="en-SG" sz="1800" b="1" baseline="0" dirty="0" smtClean="0">
                          <a:latin typeface="+mn-lt"/>
                        </a:rPr>
                        <a:t> 50% after refund.</a:t>
                      </a:r>
                      <a:endParaRPr lang="en-SG" sz="1800" b="1" dirty="0" smtClean="0">
                        <a:latin typeface="+mn-lt"/>
                      </a:endParaRPr>
                    </a:p>
                    <a:p>
                      <a:pPr algn="ctr"/>
                      <a:endParaRPr lang="en-SG" sz="1800" b="1" dirty="0">
                        <a:latin typeface="+mn-lt"/>
                      </a:endParaRPr>
                    </a:p>
                  </a:txBody>
                  <a:tcPr>
                    <a:solidFill>
                      <a:srgbClr val="D6FADA"/>
                    </a:solidFill>
                  </a:tcPr>
                </a:tc>
                <a:tc>
                  <a:txBody>
                    <a:bodyPr/>
                    <a:lstStyle/>
                    <a:p>
                      <a:pPr algn="ctr"/>
                      <a:endParaRPr lang="en-SG" sz="1800" b="1" dirty="0" smtClean="0">
                        <a:latin typeface="+mn-lt"/>
                      </a:endParaRPr>
                    </a:p>
                    <a:p>
                      <a:pPr algn="ctr"/>
                      <a:r>
                        <a:rPr lang="en-SG" sz="1800" b="1" dirty="0" smtClean="0">
                          <a:latin typeface="+mn-lt"/>
                        </a:rPr>
                        <a:t>USD $ 312.50*</a:t>
                      </a:r>
                      <a:endParaRPr lang="en-SG" sz="1800" b="1" dirty="0">
                        <a:latin typeface="+mn-lt"/>
                      </a:endParaRPr>
                    </a:p>
                  </a:txBody>
                  <a:tcPr>
                    <a:solidFill>
                      <a:srgbClr val="D6FADA"/>
                    </a:solidFill>
                  </a:tcPr>
                </a:tc>
                <a:tc>
                  <a:txBody>
                    <a:bodyPr/>
                    <a:lstStyle/>
                    <a:p>
                      <a:pPr algn="ctr"/>
                      <a:endParaRPr lang="en-SG" sz="1800" b="1" dirty="0" smtClean="0">
                        <a:latin typeface="+mn-lt"/>
                      </a:endParaRPr>
                    </a:p>
                    <a:p>
                      <a:pPr algn="ctr"/>
                      <a:r>
                        <a:rPr lang="en-SG" sz="1800" b="1" dirty="0" smtClean="0">
                          <a:latin typeface="+mn-lt"/>
                        </a:rPr>
                        <a:t>USD $ 208.50*</a:t>
                      </a:r>
                      <a:endParaRPr lang="en-SG" sz="1800" b="1" dirty="0">
                        <a:latin typeface="+mn-lt"/>
                      </a:endParaRPr>
                    </a:p>
                  </a:txBody>
                  <a:tcPr>
                    <a:solidFill>
                      <a:srgbClr val="D6FADA"/>
                    </a:solidFill>
                  </a:tcPr>
                </a:tc>
                <a:extLst>
                  <a:ext uri="{0D108BD9-81ED-4DB2-BD59-A6C34878D82A}">
                    <a16:rowId xmlns:a16="http://schemas.microsoft.com/office/drawing/2014/main" val="1821442801"/>
                  </a:ext>
                </a:extLst>
              </a:tr>
            </a:tbl>
          </a:graphicData>
        </a:graphic>
      </p:graphicFrame>
    </p:spTree>
    <p:extLst>
      <p:ext uri="{BB962C8B-B14F-4D97-AF65-F5344CB8AC3E}">
        <p14:creationId xmlns:p14="http://schemas.microsoft.com/office/powerpoint/2010/main" val="359630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67" y="172436"/>
            <a:ext cx="5643597" cy="555151"/>
          </a:xfrm>
          <a:solidFill>
            <a:srgbClr val="006666"/>
          </a:solidFill>
          <a:ln>
            <a:solidFill>
              <a:schemeClr val="tx1"/>
            </a:solidFill>
          </a:ln>
          <a:scene3d>
            <a:camera prst="orthographicFront"/>
            <a:lightRig rig="threePt" dir="t"/>
          </a:scene3d>
          <a:sp3d>
            <a:bevelT prst="angle"/>
          </a:sp3d>
        </p:spPr>
        <p:txBody>
          <a:bodyPr>
            <a:normAutofit/>
          </a:bodyPr>
          <a:lstStyle/>
          <a:p>
            <a:pPr algn="ctr"/>
            <a:r>
              <a:rPr lang="en-SG" sz="2000" b="1" dirty="0" smtClean="0">
                <a:solidFill>
                  <a:schemeClr val="bg1"/>
                </a:solidFill>
              </a:rPr>
              <a:t>CAMS &amp; ACAMS Spore AML Regime Trainers</a:t>
            </a:r>
            <a:endParaRPr lang="en-SG" sz="2000" dirty="0">
              <a:solidFill>
                <a:schemeClr val="bg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6288"/>
          <a:stretch/>
        </p:blipFill>
        <p:spPr>
          <a:xfrm>
            <a:off x="437195" y="845575"/>
            <a:ext cx="4164301" cy="1192960"/>
          </a:xfrm>
          <a:prstGeom prst="rect">
            <a:avLst/>
          </a:prstGeom>
          <a:scene3d>
            <a:camera prst="orthographicFront"/>
            <a:lightRig rig="threePt" dir="t"/>
          </a:scene3d>
          <a:sp3d>
            <a:bevelT prst="angle"/>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121" y="295564"/>
            <a:ext cx="4409647" cy="1054214"/>
          </a:xfrm>
          <a:prstGeom prst="rect">
            <a:avLst/>
          </a:prstGeom>
          <a:ln>
            <a:solidFill>
              <a:schemeClr val="tx1"/>
            </a:solidFill>
          </a:ln>
          <a:scene3d>
            <a:camera prst="orthographicFront"/>
            <a:lightRig rig="threePt" dir="t"/>
          </a:scene3d>
          <a:sp3d>
            <a:bevelT prst="angle"/>
          </a:sp3d>
        </p:spPr>
      </p:pic>
      <p:sp>
        <p:nvSpPr>
          <p:cNvPr id="5" name="TextBox 4"/>
          <p:cNvSpPr txBox="1"/>
          <p:nvPr/>
        </p:nvSpPr>
        <p:spPr>
          <a:xfrm>
            <a:off x="437195" y="2190252"/>
            <a:ext cx="4968951" cy="3751283"/>
          </a:xfrm>
          <a:prstGeom prst="rect">
            <a:avLst/>
          </a:prstGeom>
          <a:solidFill>
            <a:schemeClr val="bg1"/>
          </a:solidFill>
          <a:ln>
            <a:solidFill>
              <a:schemeClr val="tx1"/>
            </a:solidFill>
          </a:ln>
          <a:scene3d>
            <a:camera prst="orthographicFront"/>
            <a:lightRig rig="threePt" dir="t"/>
          </a:scene3d>
          <a:sp3d>
            <a:bevelT prst="angle"/>
          </a:sp3d>
        </p:spPr>
        <p:txBody>
          <a:bodyPr wrap="square" rtlCol="0">
            <a:spAutoFit/>
          </a:bodyPr>
          <a:lstStyle/>
          <a:p>
            <a:pPr>
              <a:lnSpc>
                <a:spcPct val="107000"/>
              </a:lnSpc>
              <a:spcAft>
                <a:spcPts val="800"/>
              </a:spcAft>
            </a:pPr>
            <a:r>
              <a:rPr lang="en-SG" dirty="0" err="1">
                <a:latin typeface="Calibri" panose="020F0502020204030204" pitchFamily="34" charset="0"/>
                <a:ea typeface="Calibri" panose="020F0502020204030204" pitchFamily="34" charset="0"/>
                <a:cs typeface="Times New Roman" panose="02020603050405020304" pitchFamily="18" charset="0"/>
              </a:rPr>
              <a:t>Ms.Hue</a:t>
            </a:r>
            <a:r>
              <a:rPr lang="en-SG" dirty="0">
                <a:latin typeface="Calibri" panose="020F0502020204030204" pitchFamily="34" charset="0"/>
                <a:ea typeface="Calibri" panose="020F0502020204030204" pitchFamily="34" charset="0"/>
                <a:cs typeface="Times New Roman" panose="02020603050405020304" pitchFamily="18" charset="0"/>
              </a:rPr>
              <a:t> Dang is the Head of ACAMS Asia, establishing the head office in Hong Kong in 2008. Ms. Dang has more than 20 years in banking and finance. Prior to ACAMS, she was a bank examiner at the Federal Reserve Bank, Boston, USA; manager at Barclay’s Capital Investment Banking Division in Singapore, Director for Business Development for Citibank’s Consumer Banking Group in Singapore. </a:t>
            </a:r>
            <a:endParaRPr lang="en-S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SG" dirty="0" smtClean="0">
                <a:latin typeface="Calibri" panose="020F0502020204030204" pitchFamily="34" charset="0"/>
                <a:ea typeface="Calibri" panose="020F0502020204030204" pitchFamily="34" charset="0"/>
                <a:cs typeface="Times New Roman" panose="02020603050405020304" pitchFamily="18" charset="0"/>
              </a:rPr>
              <a:t>Hue </a:t>
            </a:r>
            <a:r>
              <a:rPr lang="en-SG" dirty="0">
                <a:latin typeface="Calibri" panose="020F0502020204030204" pitchFamily="34" charset="0"/>
                <a:ea typeface="Calibri" panose="020F0502020204030204" pitchFamily="34" charset="0"/>
                <a:cs typeface="Times New Roman" panose="02020603050405020304" pitchFamily="18" charset="0"/>
              </a:rPr>
              <a:t>has a Bachelor’s degree with Honours from Amherst College and Masters in Public Policy from the John F Kennedy School of Government from Harvard University.</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818792" y="1535974"/>
            <a:ext cx="5171171" cy="5078313"/>
          </a:xfrm>
          <a:prstGeom prst="rect">
            <a:avLst/>
          </a:prstGeom>
          <a:solidFill>
            <a:schemeClr val="bg1"/>
          </a:solidFill>
          <a:ln>
            <a:solidFill>
              <a:schemeClr val="tx1"/>
            </a:solidFill>
          </a:ln>
          <a:scene3d>
            <a:camera prst="orthographicFront"/>
            <a:lightRig rig="threePt" dir="t"/>
          </a:scene3d>
          <a:sp3d>
            <a:bevelT prst="angle"/>
          </a:sp3d>
        </p:spPr>
        <p:txBody>
          <a:bodyPr wrap="square" rtlCol="0">
            <a:spAutoFit/>
          </a:bodyPr>
          <a:lstStyle/>
          <a:p>
            <a:r>
              <a:rPr lang="en-SG" dirty="0">
                <a:latin typeface="Calibri" panose="020F0502020204030204" pitchFamily="34" charset="0"/>
                <a:cs typeface="Calibri" panose="020F0502020204030204" pitchFamily="34" charset="0"/>
              </a:rPr>
              <a:t>Dr Grob has over 25 years experience in banking and finance. His most recent role was Regional Head of Affiliates Management for HSBC where he worked on mitigating financial crime and correspondent banking risks. His 12 year career with HBSC also included managing risk within the Equity/ FX Prime </a:t>
            </a:r>
            <a:r>
              <a:rPr lang="en-SG" dirty="0" smtClean="0">
                <a:latin typeface="Calibri" panose="020F0502020204030204" pitchFamily="34" charset="0"/>
                <a:cs typeface="Calibri" panose="020F0502020204030204" pitchFamily="34" charset="0"/>
              </a:rPr>
              <a:t>brokerage </a:t>
            </a:r>
            <a:r>
              <a:rPr lang="en-SG" dirty="0">
                <a:latin typeface="Calibri" panose="020F0502020204030204" pitchFamily="34" charset="0"/>
                <a:cs typeface="Calibri" panose="020F0502020204030204" pitchFamily="34" charset="0"/>
              </a:rPr>
              <a:t>business, structured funds business and hedge fund business.</a:t>
            </a:r>
          </a:p>
          <a:p>
            <a:r>
              <a:rPr lang="en-SG" dirty="0" err="1">
                <a:latin typeface="Calibri" panose="020F0502020204030204" pitchFamily="34" charset="0"/>
                <a:cs typeface="Calibri" panose="020F0502020204030204" pitchFamily="34" charset="0"/>
              </a:rPr>
              <a:t>Dr.Grob</a:t>
            </a:r>
            <a:r>
              <a:rPr lang="en-SG" dirty="0">
                <a:latin typeface="Calibri" panose="020F0502020204030204" pitchFamily="34" charset="0"/>
                <a:cs typeface="Calibri" panose="020F0502020204030204" pitchFamily="34" charset="0"/>
              </a:rPr>
              <a:t> earned a Bachelor’s degree from Boston University, Masters from George Mason University, a certificate from Harvard Business School’s General Management program and Doctorate of Management from SMC University ( USA) where his dissertation focussed on “ </a:t>
            </a:r>
            <a:r>
              <a:rPr lang="en-SG" dirty="0" smtClean="0">
                <a:latin typeface="Calibri" panose="020F0502020204030204" pitchFamily="34" charset="0"/>
                <a:cs typeface="Calibri" panose="020F0502020204030204" pitchFamily="34" charset="0"/>
              </a:rPr>
              <a:t>Impact </a:t>
            </a:r>
            <a:r>
              <a:rPr lang="en-SG" dirty="0">
                <a:latin typeface="Calibri" panose="020F0502020204030204" pitchFamily="34" charset="0"/>
                <a:cs typeface="Calibri" panose="020F0502020204030204" pitchFamily="34" charset="0"/>
              </a:rPr>
              <a:t>of Correspondent Bank Enhanced Due Diligence Practices.”  He also has designations from Chartered Alternative Investment Analyst (CAIA) and Global Association of Risk Professionals ( FRM).</a:t>
            </a:r>
          </a:p>
        </p:txBody>
      </p:sp>
    </p:spTree>
    <p:extLst>
      <p:ext uri="{BB962C8B-B14F-4D97-AF65-F5344CB8AC3E}">
        <p14:creationId xmlns:p14="http://schemas.microsoft.com/office/powerpoint/2010/main" val="263082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872" y="263012"/>
            <a:ext cx="7924800" cy="647142"/>
          </a:xfrm>
          <a:solidFill>
            <a:srgbClr val="006666"/>
          </a:solidFill>
          <a:ln>
            <a:solidFill>
              <a:schemeClr val="tx1"/>
            </a:solidFill>
          </a:ln>
        </p:spPr>
        <p:txBody>
          <a:bodyPr>
            <a:normAutofit fontScale="90000"/>
          </a:bodyPr>
          <a:lstStyle/>
          <a:p>
            <a:pPr algn="ctr"/>
            <a:r>
              <a:rPr lang="en-SG" sz="2800" b="1" dirty="0" smtClean="0">
                <a:solidFill>
                  <a:schemeClr val="bg1"/>
                </a:solidFill>
              </a:rPr>
              <a:t>ACAMS Special Advisor To South East Asia Training Faculty</a:t>
            </a:r>
            <a:endParaRPr lang="en-SG" sz="28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41" y="1199534"/>
            <a:ext cx="1857520" cy="1728393"/>
          </a:xfrm>
          <a:prstGeom prst="rect">
            <a:avLst/>
          </a:prstGeom>
        </p:spPr>
      </p:pic>
      <p:sp>
        <p:nvSpPr>
          <p:cNvPr id="4" name="TextBox 3"/>
          <p:cNvSpPr txBox="1"/>
          <p:nvPr/>
        </p:nvSpPr>
        <p:spPr>
          <a:xfrm>
            <a:off x="2396090" y="1393208"/>
            <a:ext cx="5630309" cy="923330"/>
          </a:xfrm>
          <a:prstGeom prst="rect">
            <a:avLst/>
          </a:prstGeom>
          <a:solidFill>
            <a:schemeClr val="bg1"/>
          </a:solidFill>
          <a:ln>
            <a:solidFill>
              <a:schemeClr val="tx1"/>
            </a:solidFill>
          </a:ln>
          <a:scene3d>
            <a:camera prst="orthographicFront"/>
            <a:lightRig rig="threePt" dir="t"/>
          </a:scene3d>
          <a:sp3d>
            <a:bevelT prst="angle"/>
          </a:sp3d>
        </p:spPr>
        <p:txBody>
          <a:bodyPr wrap="square" rtlCol="0">
            <a:spAutoFit/>
          </a:bodyPr>
          <a:lstStyle/>
          <a:p>
            <a:pPr algn="ctr"/>
            <a:r>
              <a:rPr lang="en-GB" b="1" dirty="0">
                <a:solidFill>
                  <a:prstClr val="black"/>
                </a:solidFill>
                <a:latin typeface="Calibri"/>
              </a:rPr>
              <a:t>Rick </a:t>
            </a:r>
            <a:r>
              <a:rPr lang="en-GB" b="1" dirty="0" err="1" smtClean="0">
                <a:solidFill>
                  <a:prstClr val="black"/>
                </a:solidFill>
                <a:latin typeface="Calibri"/>
              </a:rPr>
              <a:t>McDonell</a:t>
            </a:r>
            <a:endParaRPr lang="en-GB" b="1" dirty="0" smtClean="0">
              <a:solidFill>
                <a:prstClr val="black"/>
              </a:solidFill>
              <a:latin typeface="Calibri"/>
            </a:endParaRPr>
          </a:p>
          <a:p>
            <a:pPr algn="ctr"/>
            <a:r>
              <a:rPr lang="en-GB" dirty="0" smtClean="0">
                <a:solidFill>
                  <a:prstClr val="black"/>
                </a:solidFill>
                <a:latin typeface="Calibri"/>
              </a:rPr>
              <a:t>Former </a:t>
            </a:r>
            <a:r>
              <a:rPr lang="en-GB" dirty="0">
                <a:solidFill>
                  <a:prstClr val="black"/>
                </a:solidFill>
                <a:latin typeface="Calibri"/>
              </a:rPr>
              <a:t>Executive Secretary Financial Action Task Force</a:t>
            </a:r>
            <a:br>
              <a:rPr lang="en-GB" dirty="0">
                <a:solidFill>
                  <a:prstClr val="black"/>
                </a:solidFill>
                <a:latin typeface="Calibri"/>
              </a:rPr>
            </a:br>
            <a:r>
              <a:rPr lang="en-GB" dirty="0" smtClean="0">
                <a:solidFill>
                  <a:prstClr val="black"/>
                </a:solidFill>
                <a:latin typeface="Calibri"/>
              </a:rPr>
              <a:t>and current </a:t>
            </a:r>
            <a:r>
              <a:rPr lang="en-GB" dirty="0">
                <a:solidFill>
                  <a:prstClr val="black"/>
                </a:solidFill>
                <a:latin typeface="Calibri"/>
              </a:rPr>
              <a:t>Executive </a:t>
            </a:r>
            <a:r>
              <a:rPr lang="en-GB" dirty="0" smtClean="0">
                <a:solidFill>
                  <a:prstClr val="black"/>
                </a:solidFill>
                <a:latin typeface="Calibri"/>
              </a:rPr>
              <a:t>Director of ACAMS.</a:t>
            </a:r>
            <a:endParaRPr lang="en-SG" dirty="0">
              <a:solidFill>
                <a:prstClr val="black"/>
              </a:solidFill>
              <a:latin typeface="Calibri"/>
            </a:endParaRPr>
          </a:p>
        </p:txBody>
      </p:sp>
      <p:sp>
        <p:nvSpPr>
          <p:cNvPr id="5" name="Rectangle 4"/>
          <p:cNvSpPr/>
          <p:nvPr/>
        </p:nvSpPr>
        <p:spPr>
          <a:xfrm>
            <a:off x="282841" y="3076592"/>
            <a:ext cx="11256861" cy="2308324"/>
          </a:xfrm>
          <a:prstGeom prst="rect">
            <a:avLst/>
          </a:prstGeom>
          <a:ln>
            <a:solidFill>
              <a:schemeClr val="tx1"/>
            </a:solidFill>
          </a:ln>
          <a:scene3d>
            <a:camera prst="orthographicFront"/>
            <a:lightRig rig="threePt" dir="t"/>
          </a:scene3d>
          <a:sp3d>
            <a:bevelT prst="angle"/>
          </a:sp3d>
        </p:spPr>
        <p:txBody>
          <a:bodyPr wrap="square">
            <a:spAutoFit/>
          </a:bodyPr>
          <a:lstStyle/>
          <a:p>
            <a:pPr lvl="0" fontAlgn="base"/>
            <a:r>
              <a:rPr lang="en-GB" dirty="0">
                <a:solidFill>
                  <a:prstClr val="black"/>
                </a:solidFill>
              </a:rPr>
              <a:t>Mr. </a:t>
            </a:r>
            <a:r>
              <a:rPr lang="en-GB" dirty="0" err="1">
                <a:solidFill>
                  <a:prstClr val="black"/>
                </a:solidFill>
              </a:rPr>
              <a:t>McDonell</a:t>
            </a:r>
            <a:r>
              <a:rPr lang="en-GB" dirty="0">
                <a:solidFill>
                  <a:prstClr val="black"/>
                </a:solidFill>
              </a:rPr>
              <a:t> was the Executive Secretary of the FATF since 2007.Prior to that he worked for the United Nations Office On Drugs and Crime (UNODC), where he was Chief of the UN Global Programme on Money Laundering. </a:t>
            </a:r>
          </a:p>
          <a:p>
            <a:pPr lvl="0" fontAlgn="base"/>
            <a:endParaRPr lang="en-GB" dirty="0">
              <a:solidFill>
                <a:prstClr val="black"/>
              </a:solidFill>
            </a:endParaRPr>
          </a:p>
          <a:p>
            <a:pPr lvl="0" fontAlgn="base"/>
            <a:r>
              <a:rPr lang="en-GB" dirty="0">
                <a:solidFill>
                  <a:prstClr val="black"/>
                </a:solidFill>
              </a:rPr>
              <a:t>Previously Rick established the Asia Pacific Group on Money Laundering and became its first Executive Secretary.</a:t>
            </a:r>
          </a:p>
          <a:p>
            <a:pPr lvl="0" fontAlgn="base"/>
            <a:endParaRPr lang="en-GB" dirty="0">
              <a:solidFill>
                <a:prstClr val="black"/>
              </a:solidFill>
            </a:endParaRPr>
          </a:p>
          <a:p>
            <a:pPr lvl="0" fontAlgn="base"/>
            <a:r>
              <a:rPr lang="en-GB" dirty="0">
                <a:solidFill>
                  <a:prstClr val="black"/>
                </a:solidFill>
              </a:rPr>
              <a:t>He is a lawyer by training and has had extensive experience as a federal prosecutor and in conducting complex investigations including being in charge of many multidisciplinary investigation Task Forces into organised crime cases both nationally and internationally. He also has had experience in private legal practice and as a university lecturer.</a:t>
            </a:r>
          </a:p>
        </p:txBody>
      </p:sp>
    </p:spTree>
    <p:extLst>
      <p:ext uri="{BB962C8B-B14F-4D97-AF65-F5344CB8AC3E}">
        <p14:creationId xmlns:p14="http://schemas.microsoft.com/office/powerpoint/2010/main" val="3693153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1282</Words>
  <Application>Microsoft Office PowerPoint</Application>
  <PresentationFormat>Widescreen</PresentationFormat>
  <Paragraphs>151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Avenir Book</vt:lpstr>
      <vt:lpstr>Avenir Heavy</vt:lpstr>
      <vt:lpstr>Calibri</vt:lpstr>
      <vt:lpstr>Calibri Light</vt:lpstr>
      <vt:lpstr>Times New Roman</vt:lpstr>
      <vt:lpstr>Wingdings</vt:lpstr>
      <vt:lpstr>Office Theme</vt:lpstr>
      <vt:lpstr>ACAMS in Singapore</vt:lpstr>
      <vt:lpstr>CAMS-IBF Funding Quantum</vt:lpstr>
      <vt:lpstr>  The Certified Anti-Money  Laundering Specialist (CAMS) </vt:lpstr>
      <vt:lpstr>Total Fee Spent &amp; Savings  ( including mandatory ACAMS membership)</vt:lpstr>
      <vt:lpstr>PowerPoint Presentation</vt:lpstr>
      <vt:lpstr>Free 1 Day CAMS Exam + ACAMS Spore AML Regime Exam Preparation Sunday 17th November 2019 The Westin, Singapore</vt:lpstr>
      <vt:lpstr>Attendance Fee For Spore Symposium 2019 With FTS-IBF Funding</vt:lpstr>
      <vt:lpstr>CAMS &amp; ACAMS Spore AML Regime Trainers</vt:lpstr>
      <vt:lpstr>ACAMS Special Advisor To South East Asia Training Faculty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Pillai, Suji</dc:creator>
  <cp:lastModifiedBy>Pillai, Suji</cp:lastModifiedBy>
  <cp:revision>61</cp:revision>
  <dcterms:created xsi:type="dcterms:W3CDTF">2019-09-05T00:46:13Z</dcterms:created>
  <dcterms:modified xsi:type="dcterms:W3CDTF">2019-09-25T23:18:57Z</dcterms:modified>
</cp:coreProperties>
</file>